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9" r:id="rId4"/>
    <p:sldId id="270" r:id="rId5"/>
    <p:sldId id="271" r:id="rId6"/>
    <p:sldId id="272" r:id="rId7"/>
    <p:sldId id="273" r:id="rId8"/>
    <p:sldId id="276" r:id="rId9"/>
    <p:sldId id="274" r:id="rId10"/>
    <p:sldId id="275" r:id="rId11"/>
    <p:sldId id="277" r:id="rId12"/>
    <p:sldId id="278" r:id="rId13"/>
    <p:sldId id="279" r:id="rId14"/>
    <p:sldId id="281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336" r:id="rId30"/>
    <p:sldId id="295" r:id="rId31"/>
    <p:sldId id="296" r:id="rId32"/>
    <p:sldId id="297" r:id="rId33"/>
    <p:sldId id="298" r:id="rId34"/>
    <p:sldId id="299" r:id="rId35"/>
    <p:sldId id="300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D8E6"/>
    <a:srgbClr val="FFC0CB"/>
    <a:srgbClr val="6C94AB"/>
    <a:srgbClr val="FFC000"/>
    <a:srgbClr val="92D050"/>
    <a:srgbClr val="9DC3E6"/>
    <a:srgbClr val="FFC4C4"/>
    <a:srgbClr val="C4EDD7"/>
    <a:srgbClr val="7132A0"/>
    <a:srgbClr val="358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4C81-3043-48DC-8B23-96EDC5E7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7E93F-E659-4C3E-9252-6ECF300C8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3B3D1-7DB7-4B07-9CE9-455FABC4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1377-ECCA-4954-B9A6-917B2D3A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13807-88CD-4938-A476-FEDE88BF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4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843A-1778-492C-957D-84A47A37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F51E1-1793-4458-A10C-68B9505C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1EEA2-0747-4BCF-8A31-F32901B5F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16752-29C5-41F4-BE5A-297D65D6C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104A0-C3E7-4A9A-A39F-BB213C91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2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EAFA2-5E33-4A2F-A8A0-9563FC52B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021DA-0605-45EE-9FD8-891BA89B3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96B1C-BB50-4011-B7F2-0BCDCDCF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C6502-2C81-4CE0-B60E-ACD1D997D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48918-6870-4E44-9C9C-4C83A6B1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7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948B-0BAE-48BB-A00E-66DC4E9A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1F41D-64CA-4329-84B5-BCC5B1258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F72BD-787B-4861-8B99-3BA2E13A5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F96DD-46D8-4083-8623-A16CF410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8B85C-5FBC-41E0-9F81-345AF420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2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4514-6CF8-4136-A971-F3BB7231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407DF-CEA1-43A4-A390-ECC499FB7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3A140-BD9B-4D7B-8C1F-CA1AF15E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FFFA2-EE80-4FB6-B7A2-8F4A748A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B3DB7-9007-4D94-BC07-65B28CC4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5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3095-DF88-46DA-9DE8-34CCDAFF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D620B-3948-4F5F-A967-3D26AAFCA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84DDB-6574-4361-8BC1-DC8747EAF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C233E-FF7B-47B9-8CB1-974B8125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B7A78-1544-4523-B018-F99964F46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BB261-F36B-44B9-A76F-2F2E4457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2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63BC-D534-464E-AA5F-090A45E67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8F712-B3CC-488D-9C98-46CA5D5C6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385F5-A473-496A-9514-6A37AD937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8DA48-FCE0-42E8-93C2-BAFFA937C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7A8B3-1372-4634-80DA-8B6C2E660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3977E-92AD-4570-A99E-980C9B65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22B7-4B0A-4ED8-A01A-18B0B0582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C7701B-4828-42CF-9DC5-F080D5BA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6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B20B-47D0-4E5D-BEE3-6C02B644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A6AE5-DA57-4C46-980E-2B634696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969D3-9276-4919-902D-8E49377D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988DD-7541-4DB0-86E0-36650C151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3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D7765-62F9-4BA9-838E-44727E6C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71519-2384-4968-9740-AEF43AF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8E5BA-27B3-483F-B1C1-D11E1CB5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0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950C-033B-4FA4-B794-E91CC5B7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9368-2CDD-4996-B7E4-EC2F30B68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9F42-4356-4DA1-A43F-EA12D03F4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D45C7-58E2-422D-A76D-A2B8E274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46BDF-D3DE-4549-BE4E-E0EF35F26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DCB6E-DDCA-44C9-8AF7-3442ED1DE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25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E4B5-9956-45C5-8D01-8C3F8C2F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55647B-EEFB-4C84-97ED-45A07176A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95FE3-8226-4D18-A2D4-3D60DC7D4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97D3E-EA3B-4AB1-826A-A193DE66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3520F-DB72-4880-8E96-A2359590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6D756-71CB-41E7-960C-71EAEAA9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5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36296-2E99-45F4-9227-92715F1F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0476E-5812-49CC-A70D-B12596B1C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2F2AA-24AD-49EE-B9C2-6D1FEDC4F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B14B-9604-44ED-97E0-FD75D32C342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85CE0-516D-49B5-A5A0-8CA508FE8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BE107-7DE6-4E8F-9E6E-D0A6E226C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785C3-09F8-436E-8FA0-0F0B7DC1E2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0390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5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1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0.png"/><Relationship Id="rId7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664159-792B-4FB7-BAA6-60DF2DADB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" t="2456" r="3683" b="3274"/>
          <a:stretch/>
        </p:blipFill>
        <p:spPr>
          <a:xfrm>
            <a:off x="0" y="0"/>
            <a:ext cx="12192000" cy="688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0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C262-B234-437D-AFB1-9BE72F43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Rethinking 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DD71F-A408-4FEB-BB21-84E6B4D012C6}"/>
              </a:ext>
            </a:extLst>
          </p:cNvPr>
          <p:cNvSpPr txBox="1"/>
          <p:nvPr/>
        </p:nvSpPr>
        <p:spPr>
          <a:xfrm>
            <a:off x="1002631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1D522-9412-4070-A295-722C0FE1EF96}"/>
              </a:ext>
            </a:extLst>
          </p:cNvPr>
          <p:cNvSpPr txBox="1"/>
          <p:nvPr/>
        </p:nvSpPr>
        <p:spPr>
          <a:xfrm>
            <a:off x="6962273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81158D-E98A-476E-AB23-A66A6D3D4F1E}"/>
              </a:ext>
            </a:extLst>
          </p:cNvPr>
          <p:cNvSpPr txBox="1"/>
          <p:nvPr/>
        </p:nvSpPr>
        <p:spPr>
          <a:xfrm>
            <a:off x="3982452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D090E-118B-476B-86B9-1C1BC15C9D8C}"/>
              </a:ext>
            </a:extLst>
          </p:cNvPr>
          <p:cNvSpPr txBox="1"/>
          <p:nvPr/>
        </p:nvSpPr>
        <p:spPr>
          <a:xfrm>
            <a:off x="9942094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9FEEF5-C3D4-4866-A7FF-B03E9188DE6F}"/>
              </a:ext>
            </a:extLst>
          </p:cNvPr>
          <p:cNvSpPr txBox="1"/>
          <p:nvPr/>
        </p:nvSpPr>
        <p:spPr>
          <a:xfrm>
            <a:off x="1002631" y="6337383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42127-9A12-4A93-B925-1DCC6C3D8E27}"/>
              </a:ext>
            </a:extLst>
          </p:cNvPr>
          <p:cNvSpPr txBox="1"/>
          <p:nvPr/>
        </p:nvSpPr>
        <p:spPr>
          <a:xfrm>
            <a:off x="3982452" y="6337383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7A27D-6465-48EB-8E36-10FEA3F7338B}"/>
              </a:ext>
            </a:extLst>
          </p:cNvPr>
          <p:cNvSpPr txBox="1"/>
          <p:nvPr/>
        </p:nvSpPr>
        <p:spPr>
          <a:xfrm>
            <a:off x="6962273" y="6337383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1FD4B-F41B-40B6-9C15-32E9B44A4415}"/>
              </a:ext>
            </a:extLst>
          </p:cNvPr>
          <p:cNvSpPr txBox="1"/>
          <p:nvPr/>
        </p:nvSpPr>
        <p:spPr>
          <a:xfrm>
            <a:off x="9942094" y="6337383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A25CBE3-32D4-479C-9852-8D287E64F8F6}"/>
              </a:ext>
            </a:extLst>
          </p:cNvPr>
          <p:cNvSpPr/>
          <p:nvPr/>
        </p:nvSpPr>
        <p:spPr>
          <a:xfrm>
            <a:off x="1078831" y="6289814"/>
            <a:ext cx="1082842" cy="46447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9BC046-9F0C-4512-A088-794C86C34A45}"/>
              </a:ext>
            </a:extLst>
          </p:cNvPr>
          <p:cNvSpPr/>
          <p:nvPr/>
        </p:nvSpPr>
        <p:spPr>
          <a:xfrm>
            <a:off x="7038472" y="6289814"/>
            <a:ext cx="1082842" cy="46447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0967AD-EEB7-4C7D-8064-7DDBDE663C54}"/>
              </a:ext>
            </a:extLst>
          </p:cNvPr>
          <p:cNvSpPr/>
          <p:nvPr/>
        </p:nvSpPr>
        <p:spPr>
          <a:xfrm>
            <a:off x="4058652" y="6289814"/>
            <a:ext cx="1082842" cy="46447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7CD6D8-FD79-40AA-8BD6-ED4673640C14}"/>
              </a:ext>
            </a:extLst>
          </p:cNvPr>
          <p:cNvSpPr/>
          <p:nvPr/>
        </p:nvSpPr>
        <p:spPr>
          <a:xfrm>
            <a:off x="10018294" y="6289814"/>
            <a:ext cx="1082842" cy="46447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0E38FB-692B-406F-B14D-CA349EBC8F9E}"/>
              </a:ext>
            </a:extLst>
          </p:cNvPr>
          <p:cNvCxnSpPr/>
          <p:nvPr/>
        </p:nvCxnSpPr>
        <p:spPr>
          <a:xfrm>
            <a:off x="1295399" y="4732421"/>
            <a:ext cx="649705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730F9A-A1F9-49CF-B867-B4C4EF3EE1C1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3982452" y="4724400"/>
            <a:ext cx="123524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87332E-0E6E-41E0-B1A8-C3D866EE09D7}"/>
              </a:ext>
            </a:extLst>
          </p:cNvPr>
          <p:cNvCxnSpPr/>
          <p:nvPr/>
        </p:nvCxnSpPr>
        <p:spPr>
          <a:xfrm>
            <a:off x="7255040" y="4732421"/>
            <a:ext cx="649705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52711E-5413-4DA5-9F6F-887E607894A9}"/>
              </a:ext>
            </a:extLst>
          </p:cNvPr>
          <p:cNvCxnSpPr/>
          <p:nvPr/>
        </p:nvCxnSpPr>
        <p:spPr>
          <a:xfrm>
            <a:off x="10234862" y="4724400"/>
            <a:ext cx="649705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FAD8719-00B5-4535-A23A-0D99BF6A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34" y="5023136"/>
            <a:ext cx="9983202" cy="11584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E96F01-6653-4210-BBC4-597A2ABD9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162175"/>
            <a:ext cx="118491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9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919E1-4DEA-498D-91F1-FD5513791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b="18851"/>
          <a:stretch/>
        </p:blipFill>
        <p:spPr>
          <a:xfrm>
            <a:off x="2397793" y="1690689"/>
            <a:ext cx="9167569" cy="3794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00FD76-174A-4AAD-A71D-00563C62E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1" t="89048" r="67736" b="-2705"/>
          <a:stretch/>
        </p:blipFill>
        <p:spPr>
          <a:xfrm>
            <a:off x="4755983" y="5854319"/>
            <a:ext cx="561975" cy="638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97E8E-64C6-4EA1-B2BE-CA6C3C8E7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27" t="89812" r="44348" b="514"/>
          <a:stretch/>
        </p:blipFill>
        <p:spPr>
          <a:xfrm>
            <a:off x="7002379" y="5890049"/>
            <a:ext cx="472741" cy="4523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A3F57-46FB-4804-88ED-17B32EA3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Capacity of Deep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B0DE6-C310-48BA-9379-607B3CCA997B}"/>
              </a:ext>
            </a:extLst>
          </p:cNvPr>
          <p:cNvSpPr txBox="1"/>
          <p:nvPr/>
        </p:nvSpPr>
        <p:spPr>
          <a:xfrm>
            <a:off x="1636295" y="2093495"/>
            <a:ext cx="71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C94E6-095B-49B3-82B6-99029F438493}"/>
              </a:ext>
            </a:extLst>
          </p:cNvPr>
          <p:cNvSpPr txBox="1"/>
          <p:nvPr/>
        </p:nvSpPr>
        <p:spPr>
          <a:xfrm>
            <a:off x="1844842" y="5151385"/>
            <a:ext cx="132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FFAE3-0A5C-46D0-AEEF-D60F747763E0}"/>
              </a:ext>
            </a:extLst>
          </p:cNvPr>
          <p:cNvSpPr txBox="1"/>
          <p:nvPr/>
        </p:nvSpPr>
        <p:spPr>
          <a:xfrm>
            <a:off x="5636794" y="5484987"/>
            <a:ext cx="203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49BC7-48C4-4FB0-9336-3D1727A6FBB0}"/>
              </a:ext>
            </a:extLst>
          </p:cNvPr>
          <p:cNvSpPr txBox="1"/>
          <p:nvPr/>
        </p:nvSpPr>
        <p:spPr>
          <a:xfrm>
            <a:off x="9599194" y="5520717"/>
            <a:ext cx="1453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completely random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30C72-CB02-4BC2-A754-6A82DE4CDEF0}"/>
              </a:ext>
            </a:extLst>
          </p:cNvPr>
          <p:cNvSpPr txBox="1"/>
          <p:nvPr/>
        </p:nvSpPr>
        <p:spPr>
          <a:xfrm>
            <a:off x="616618" y="3397669"/>
            <a:ext cx="203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923BE-3E1F-4058-8C19-E3340C3CE0BA}"/>
              </a:ext>
            </a:extLst>
          </p:cNvPr>
          <p:cNvSpPr txBox="1"/>
          <p:nvPr/>
        </p:nvSpPr>
        <p:spPr>
          <a:xfrm>
            <a:off x="2397794" y="5511283"/>
            <a:ext cx="139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labels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CABDC-BDB4-456B-B8EB-6367B55C4189}"/>
              </a:ext>
            </a:extLst>
          </p:cNvPr>
          <p:cNvSpPr txBox="1"/>
          <p:nvPr/>
        </p:nvSpPr>
        <p:spPr>
          <a:xfrm>
            <a:off x="5116931" y="5982382"/>
            <a:ext cx="13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62E15-254E-4348-869C-5AE8120C1646}"/>
              </a:ext>
            </a:extLst>
          </p:cNvPr>
          <p:cNvSpPr txBox="1"/>
          <p:nvPr/>
        </p:nvSpPr>
        <p:spPr>
          <a:xfrm>
            <a:off x="7241005" y="5973056"/>
            <a:ext cx="13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Testing set</a:t>
            </a:r>
          </a:p>
        </p:txBody>
      </p:sp>
    </p:spTree>
    <p:extLst>
      <p:ext uri="{BB962C8B-B14F-4D97-AF65-F5344CB8AC3E}">
        <p14:creationId xmlns:p14="http://schemas.microsoft.com/office/powerpoint/2010/main" val="182153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DEB76-5867-4931-BDB7-18990627E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" r="1" b="19823"/>
          <a:stretch/>
        </p:blipFill>
        <p:spPr>
          <a:xfrm>
            <a:off x="2286000" y="1989222"/>
            <a:ext cx="8630448" cy="3539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E09208-031D-449D-9A78-09A146F3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Capacity of Deep Neural Networks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E5999C-59A3-4B69-A10A-3A2F46C91EA7}"/>
              </a:ext>
            </a:extLst>
          </p:cNvPr>
          <p:cNvSpPr txBox="1"/>
          <p:nvPr/>
        </p:nvSpPr>
        <p:spPr>
          <a:xfrm>
            <a:off x="1708412" y="2355686"/>
            <a:ext cx="71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DA04F9-0DCB-4804-BB5A-1F03CD68EA77}"/>
              </a:ext>
            </a:extLst>
          </p:cNvPr>
          <p:cNvSpPr txBox="1"/>
          <p:nvPr/>
        </p:nvSpPr>
        <p:spPr>
          <a:xfrm>
            <a:off x="1877498" y="5159549"/>
            <a:ext cx="132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7F3960-682D-44C1-BAC8-329D820BF7CF}"/>
              </a:ext>
            </a:extLst>
          </p:cNvPr>
          <p:cNvSpPr txBox="1"/>
          <p:nvPr/>
        </p:nvSpPr>
        <p:spPr>
          <a:xfrm>
            <a:off x="5375537" y="5498163"/>
            <a:ext cx="203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03B0D9-59F0-47F8-BBD9-3553F2FC4F1D}"/>
              </a:ext>
            </a:extLst>
          </p:cNvPr>
          <p:cNvSpPr txBox="1"/>
          <p:nvPr/>
        </p:nvSpPr>
        <p:spPr>
          <a:xfrm>
            <a:off x="9083985" y="5520717"/>
            <a:ext cx="1453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completely random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0F6FAB-869D-4397-BD27-C3511B8E03EC}"/>
              </a:ext>
            </a:extLst>
          </p:cNvPr>
          <p:cNvSpPr txBox="1"/>
          <p:nvPr/>
        </p:nvSpPr>
        <p:spPr>
          <a:xfrm>
            <a:off x="739083" y="3560955"/>
            <a:ext cx="203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2FC9A8-870E-40B9-A8DA-01B221A1BC05}"/>
              </a:ext>
            </a:extLst>
          </p:cNvPr>
          <p:cNvSpPr txBox="1"/>
          <p:nvPr/>
        </p:nvSpPr>
        <p:spPr>
          <a:xfrm>
            <a:off x="2397794" y="5511283"/>
            <a:ext cx="139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labels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CBC06A-7A30-4025-A35D-7804DC31B9A3}"/>
              </a:ext>
            </a:extLst>
          </p:cNvPr>
          <p:cNvSpPr txBox="1"/>
          <p:nvPr/>
        </p:nvSpPr>
        <p:spPr>
          <a:xfrm>
            <a:off x="4890373" y="5982382"/>
            <a:ext cx="13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110439-DE0D-44BA-8C75-045F31750BFA}"/>
              </a:ext>
            </a:extLst>
          </p:cNvPr>
          <p:cNvSpPr txBox="1"/>
          <p:nvPr/>
        </p:nvSpPr>
        <p:spPr>
          <a:xfrm>
            <a:off x="6917371" y="5972948"/>
            <a:ext cx="13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Testing 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2ED667-BE4D-47B8-B086-C7905201E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6" t="90236" r="67376"/>
          <a:stretch/>
        </p:blipFill>
        <p:spPr>
          <a:xfrm>
            <a:off x="4564408" y="5972948"/>
            <a:ext cx="504898" cy="431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2CE11-BBE3-4BE9-9AC8-6BB0155D9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63" t="90236" r="43716"/>
          <a:stretch/>
        </p:blipFill>
        <p:spPr>
          <a:xfrm>
            <a:off x="6721642" y="5972948"/>
            <a:ext cx="401054" cy="43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CB2D18-4D0F-4BCF-B098-43E317943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" r="1" b="19823"/>
          <a:stretch/>
        </p:blipFill>
        <p:spPr>
          <a:xfrm>
            <a:off x="2286000" y="1989222"/>
            <a:ext cx="8630448" cy="3539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E98406-C886-40DF-8DF7-99CA167DC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6" t="90236" r="67376"/>
          <a:stretch/>
        </p:blipFill>
        <p:spPr>
          <a:xfrm>
            <a:off x="4564408" y="5972948"/>
            <a:ext cx="504898" cy="431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F80779-FBC0-410E-994E-816039E1D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63" t="90236" r="43716"/>
          <a:stretch/>
        </p:blipFill>
        <p:spPr>
          <a:xfrm>
            <a:off x="6721642" y="5972948"/>
            <a:ext cx="401054" cy="431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7E5820-3E52-445B-9794-34DBA0EE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Capacity of Deep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0C94-3BD9-47A4-A3E3-4E4975CFCA31}"/>
              </a:ext>
            </a:extLst>
          </p:cNvPr>
          <p:cNvSpPr txBox="1"/>
          <p:nvPr/>
        </p:nvSpPr>
        <p:spPr>
          <a:xfrm>
            <a:off x="1708412" y="2355686"/>
            <a:ext cx="71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10AC1-597E-4E64-B0D4-DF81C7B11BEF}"/>
              </a:ext>
            </a:extLst>
          </p:cNvPr>
          <p:cNvSpPr txBox="1"/>
          <p:nvPr/>
        </p:nvSpPr>
        <p:spPr>
          <a:xfrm>
            <a:off x="1877498" y="5159549"/>
            <a:ext cx="132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A205A-D8EF-4E80-9A42-5640C65673B8}"/>
              </a:ext>
            </a:extLst>
          </p:cNvPr>
          <p:cNvSpPr txBox="1"/>
          <p:nvPr/>
        </p:nvSpPr>
        <p:spPr>
          <a:xfrm>
            <a:off x="5375537" y="5498163"/>
            <a:ext cx="203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A2DE1-62BE-4A3F-80C4-AB4F694FDAD2}"/>
              </a:ext>
            </a:extLst>
          </p:cNvPr>
          <p:cNvSpPr txBox="1"/>
          <p:nvPr/>
        </p:nvSpPr>
        <p:spPr>
          <a:xfrm>
            <a:off x="9083985" y="5520717"/>
            <a:ext cx="1453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completely random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AF1F7-BD7F-4994-978B-2DB9165944D5}"/>
              </a:ext>
            </a:extLst>
          </p:cNvPr>
          <p:cNvSpPr txBox="1"/>
          <p:nvPr/>
        </p:nvSpPr>
        <p:spPr>
          <a:xfrm>
            <a:off x="2397794" y="5511283"/>
            <a:ext cx="139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labels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23FDA-E312-472E-B3D1-9C3DBD6C3BA5}"/>
              </a:ext>
            </a:extLst>
          </p:cNvPr>
          <p:cNvSpPr txBox="1"/>
          <p:nvPr/>
        </p:nvSpPr>
        <p:spPr>
          <a:xfrm>
            <a:off x="4890373" y="5982382"/>
            <a:ext cx="13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D809F-33B5-473C-BEDD-92AE444D148F}"/>
              </a:ext>
            </a:extLst>
          </p:cNvPr>
          <p:cNvSpPr txBox="1"/>
          <p:nvPr/>
        </p:nvSpPr>
        <p:spPr>
          <a:xfrm>
            <a:off x="6917371" y="5972948"/>
            <a:ext cx="13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Testing set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7ADFB-2982-4219-BF82-EEE1C9371CEE}"/>
              </a:ext>
            </a:extLst>
          </p:cNvPr>
          <p:cNvCxnSpPr/>
          <p:nvPr/>
        </p:nvCxnSpPr>
        <p:spPr>
          <a:xfrm>
            <a:off x="2422286" y="2540352"/>
            <a:ext cx="7823893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8B04EF-2A79-44D3-9D12-C2B8DB1BC3AA}"/>
              </a:ext>
            </a:extLst>
          </p:cNvPr>
          <p:cNvSpPr txBox="1"/>
          <p:nvPr/>
        </p:nvSpPr>
        <p:spPr>
          <a:xfrm>
            <a:off x="7708233" y="1796141"/>
            <a:ext cx="275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Modern deep networks can perfectly fit to random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70DA4-C115-4961-BB30-D9819222FD02}"/>
              </a:ext>
            </a:extLst>
          </p:cNvPr>
          <p:cNvSpPr txBox="1"/>
          <p:nvPr/>
        </p:nvSpPr>
        <p:spPr>
          <a:xfrm>
            <a:off x="739083" y="3560955"/>
            <a:ext cx="203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97885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63A1-C2C5-4D3D-A1F4-FC79C22B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Neural Networks as Function Approximators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7E60D4-9BED-4AF7-80D2-A256B5D20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21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Neural networks are </a:t>
            </a:r>
            <a:r>
              <a:rPr lang="en-US" b="1" dirty="0"/>
              <a:t>excellent</a:t>
            </a:r>
            <a:r>
              <a:rPr lang="en-US" dirty="0"/>
              <a:t> function approximators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556F5-5B07-4995-B2F4-5CDF1397A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509651"/>
            <a:ext cx="10298029" cy="4156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82052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C743-661E-4D63-B58C-91A901FD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Neural Networks as Function Approximators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7A824-05F1-40EF-B42F-C8497686A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21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Neural networks are </a:t>
            </a:r>
            <a:r>
              <a:rPr lang="en-US" b="1" dirty="0"/>
              <a:t>excellent</a:t>
            </a:r>
            <a:r>
              <a:rPr lang="en-US" dirty="0"/>
              <a:t> function approximators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5B8E0-884A-4861-9779-C20FE2BE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27" y="2606842"/>
            <a:ext cx="10352673" cy="41024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963869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14736C-84AB-46F9-B147-A3B1F774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27" y="2606842"/>
            <a:ext cx="10352673" cy="4102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60D9FB-B513-4342-B20A-4D55A1EA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Neural Networks as Function Approximators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04C52C-6652-4C4B-AFEB-AF141CE57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21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Neural networks are </a:t>
            </a:r>
            <a:r>
              <a:rPr lang="en-US" b="1" dirty="0"/>
              <a:t>excellent</a:t>
            </a:r>
            <a:r>
              <a:rPr lang="en-US" dirty="0"/>
              <a:t> function approximators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02789-42F9-482E-894E-80F312D19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74" b="98936" l="8333" r="89583">
                        <a14:foregroundMark x1="45833" y1="19149" x2="45833" y2="45745"/>
                        <a14:foregroundMark x1="52083" y1="67021" x2="52083" y2="98936"/>
                        <a14:foregroundMark x1="62500" y1="71277" x2="33333" y2="93617"/>
                        <a14:foregroundMark x1="33333" y1="74468" x2="75000" y2="88298"/>
                        <a14:foregroundMark x1="72917" y1="73404" x2="10417" y2="73404"/>
                        <a14:foregroundMark x1="37500" y1="68085" x2="81250" y2="72340"/>
                        <a14:foregroundMark x1="52083" y1="22340" x2="52083" y2="41489"/>
                        <a14:foregroundMark x1="60417" y1="21277" x2="35417" y2="29787"/>
                        <a14:foregroundMark x1="35417" y1="22340" x2="77083" y2="30851"/>
                        <a14:foregroundMark x1="64583" y1="21277" x2="45833" y2="25532"/>
                        <a14:foregroundMark x1="41667" y1="17021" x2="58333" y2="24468"/>
                        <a14:foregroundMark x1="68750" y1="42553" x2="39583" y2="44681"/>
                        <a14:foregroundMark x1="39583" y1="44681" x2="66667" y2="478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0884" y="5818774"/>
            <a:ext cx="376989" cy="7382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613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67A723-8CD0-49BB-94C3-4FFC8657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27" y="2606842"/>
            <a:ext cx="10352673" cy="4102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F6E74-7D6F-41BA-A0C5-4A9D2A07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Neural Networks as Function Approximators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AEE97-9965-4168-AE16-17308DE7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21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Neural networks are </a:t>
            </a:r>
            <a:r>
              <a:rPr lang="en-US" b="1" dirty="0"/>
              <a:t>excellent</a:t>
            </a:r>
            <a:r>
              <a:rPr lang="en-US" dirty="0"/>
              <a:t> function approximators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D11A08-577A-40E1-849A-7B1D68D82909}"/>
              </a:ext>
            </a:extLst>
          </p:cNvPr>
          <p:cNvCxnSpPr/>
          <p:nvPr/>
        </p:nvCxnSpPr>
        <p:spPr>
          <a:xfrm>
            <a:off x="5847347" y="3144253"/>
            <a:ext cx="0" cy="2975810"/>
          </a:xfrm>
          <a:prstGeom prst="line">
            <a:avLst/>
          </a:prstGeom>
          <a:ln w="9525">
            <a:solidFill>
              <a:srgbClr val="7132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615F8C6-8872-4027-9F67-F92AEE1B8E69}"/>
              </a:ext>
            </a:extLst>
          </p:cNvPr>
          <p:cNvSpPr/>
          <p:nvPr/>
        </p:nvSpPr>
        <p:spPr>
          <a:xfrm>
            <a:off x="5781449" y="4538380"/>
            <a:ext cx="139815" cy="139815"/>
          </a:xfrm>
          <a:prstGeom prst="ellipse">
            <a:avLst/>
          </a:prstGeom>
          <a:solidFill>
            <a:srgbClr val="7132A0"/>
          </a:solidFill>
          <a:ln>
            <a:solidFill>
              <a:srgbClr val="713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6D796-5952-4931-857F-90FA62EA9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74" b="98936" l="8333" r="89583">
                        <a14:foregroundMark x1="45833" y1="19149" x2="45833" y2="45745"/>
                        <a14:foregroundMark x1="52083" y1="67021" x2="52083" y2="98936"/>
                        <a14:foregroundMark x1="62500" y1="71277" x2="33333" y2="93617"/>
                        <a14:foregroundMark x1="33333" y1="74468" x2="75000" y2="88298"/>
                        <a14:foregroundMark x1="72917" y1="73404" x2="10417" y2="73404"/>
                        <a14:foregroundMark x1="37500" y1="68085" x2="81250" y2="72340"/>
                        <a14:foregroundMark x1="52083" y1="22340" x2="52083" y2="41489"/>
                        <a14:foregroundMark x1="60417" y1="21277" x2="35417" y2="29787"/>
                        <a14:foregroundMark x1="35417" y1="22340" x2="77083" y2="30851"/>
                        <a14:foregroundMark x1="64583" y1="21277" x2="45833" y2="25532"/>
                        <a14:foregroundMark x1="41667" y1="17021" x2="58333" y2="24468"/>
                        <a14:foregroundMark x1="68750" y1="42553" x2="39583" y2="44681"/>
                        <a14:foregroundMark x1="39583" y1="44681" x2="66667" y2="478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0884" y="5818774"/>
            <a:ext cx="376989" cy="7382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5831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ACE0C6-CB96-4AF1-BE3D-FC83DE1B2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Neural Networks as Function Approximators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38F744-BADD-45E6-A4D2-2B17050B4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21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Neural networks are </a:t>
            </a:r>
            <a:r>
              <a:rPr lang="en-US" b="1" dirty="0"/>
              <a:t>excellent</a:t>
            </a:r>
            <a:r>
              <a:rPr lang="en-US" dirty="0"/>
              <a:t> function approximators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80CB-561B-42D7-9173-2AB7E9B59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81" y="2461020"/>
            <a:ext cx="9624261" cy="4263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106725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06E63B-253C-41EE-9EA9-52DD6D18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81" y="2461020"/>
            <a:ext cx="9624261" cy="42633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6990-0B9E-4031-9F9D-7B7F7E7B8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047" y="2422357"/>
            <a:ext cx="3773906" cy="3689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…when they have training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4B8255-C1BA-45CB-8E36-97CDC3E5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Neural Networks as Function Approximators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E4255B-90B2-4C92-BEE5-B0F9D2219F2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781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Neural networks are </a:t>
            </a:r>
            <a:r>
              <a:rPr lang="en-US" b="1"/>
              <a:t>excellent</a:t>
            </a:r>
            <a:r>
              <a:rPr lang="en-US"/>
              <a:t> function approximators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AAB98-2958-4B79-B78C-2AF716584DAD}"/>
              </a:ext>
            </a:extLst>
          </p:cNvPr>
          <p:cNvSpPr txBox="1"/>
          <p:nvPr/>
        </p:nvSpPr>
        <p:spPr>
          <a:xfrm>
            <a:off x="6735554" y="5011496"/>
            <a:ext cx="32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132A0"/>
                </a:solidFill>
              </a:rPr>
              <a:t>How do we know when our network doesn’t know?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C7C91E89-05B7-42A5-9B03-FF2BA9D90BFE}"/>
              </a:ext>
            </a:extLst>
          </p:cNvPr>
          <p:cNvSpPr/>
          <p:nvPr/>
        </p:nvSpPr>
        <p:spPr>
          <a:xfrm>
            <a:off x="2875548" y="6071936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5FF3B720-207E-4460-88E2-A731CBF92E6F}"/>
              </a:ext>
            </a:extLst>
          </p:cNvPr>
          <p:cNvSpPr/>
          <p:nvPr/>
        </p:nvSpPr>
        <p:spPr>
          <a:xfrm>
            <a:off x="3132222" y="6071933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CC011CA9-6BA5-4186-B5C1-35758F2CFCFF}"/>
              </a:ext>
            </a:extLst>
          </p:cNvPr>
          <p:cNvSpPr/>
          <p:nvPr/>
        </p:nvSpPr>
        <p:spPr>
          <a:xfrm>
            <a:off x="3388896" y="6071933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9602543C-BE29-4448-9E03-EC56C5EA11EC}"/>
              </a:ext>
            </a:extLst>
          </p:cNvPr>
          <p:cNvSpPr/>
          <p:nvPr/>
        </p:nvSpPr>
        <p:spPr>
          <a:xfrm>
            <a:off x="3643566" y="6071932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8E6510D-0A96-4981-8D69-C46DFC793311}"/>
              </a:ext>
            </a:extLst>
          </p:cNvPr>
          <p:cNvSpPr/>
          <p:nvPr/>
        </p:nvSpPr>
        <p:spPr>
          <a:xfrm>
            <a:off x="3898236" y="6071932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FCC74D86-3384-4EB7-AC15-BD18433B9A28}"/>
              </a:ext>
            </a:extLst>
          </p:cNvPr>
          <p:cNvSpPr/>
          <p:nvPr/>
        </p:nvSpPr>
        <p:spPr>
          <a:xfrm>
            <a:off x="4148889" y="6071931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D68FFB6C-92BE-419E-B4CF-D07722572FD1}"/>
              </a:ext>
            </a:extLst>
          </p:cNvPr>
          <p:cNvSpPr/>
          <p:nvPr/>
        </p:nvSpPr>
        <p:spPr>
          <a:xfrm>
            <a:off x="7323222" y="6071930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CF67AD8A-BD9B-44E7-B9E2-3F7EC8C39D65}"/>
              </a:ext>
            </a:extLst>
          </p:cNvPr>
          <p:cNvSpPr/>
          <p:nvPr/>
        </p:nvSpPr>
        <p:spPr>
          <a:xfrm>
            <a:off x="7575885" y="6071930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7AE783B8-8225-4EF4-B777-9E114F4B4AE9}"/>
              </a:ext>
            </a:extLst>
          </p:cNvPr>
          <p:cNvSpPr/>
          <p:nvPr/>
        </p:nvSpPr>
        <p:spPr>
          <a:xfrm>
            <a:off x="7828545" y="6071930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FAEC0ED-7A55-4B01-AC75-2062AC6CE7CA}"/>
              </a:ext>
            </a:extLst>
          </p:cNvPr>
          <p:cNvSpPr/>
          <p:nvPr/>
        </p:nvSpPr>
        <p:spPr>
          <a:xfrm>
            <a:off x="8081205" y="6071929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C98A55A4-A30C-4445-B7FA-2614FD66238B}"/>
              </a:ext>
            </a:extLst>
          </p:cNvPr>
          <p:cNvSpPr/>
          <p:nvPr/>
        </p:nvSpPr>
        <p:spPr>
          <a:xfrm>
            <a:off x="8323842" y="6071927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14DF3E9C-177E-4986-B409-68C11342A827}"/>
              </a:ext>
            </a:extLst>
          </p:cNvPr>
          <p:cNvSpPr/>
          <p:nvPr/>
        </p:nvSpPr>
        <p:spPr>
          <a:xfrm>
            <a:off x="8566479" y="6071927"/>
            <a:ext cx="120316" cy="192505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9572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58EB6-5942-43EF-B73A-A57F9644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 far in 6.S191</a:t>
            </a:r>
          </a:p>
        </p:txBody>
      </p:sp>
    </p:spTree>
    <p:extLst>
      <p:ext uri="{BB962C8B-B14F-4D97-AF65-F5344CB8AC3E}">
        <p14:creationId xmlns:p14="http://schemas.microsoft.com/office/powerpoint/2010/main" val="25374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B8FE-7A7C-4FF0-B1CE-9FC1BC44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Adversarial Attacks on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71304-66D2-48D8-B776-87DCD4570905}"/>
              </a:ext>
            </a:extLst>
          </p:cNvPr>
          <p:cNvSpPr txBox="1"/>
          <p:nvPr/>
        </p:nvSpPr>
        <p:spPr>
          <a:xfrm>
            <a:off x="1299409" y="4796408"/>
            <a:ext cx="191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38A7D-BFE2-4F63-AA17-FDBB6AC4D6FA}"/>
              </a:ext>
            </a:extLst>
          </p:cNvPr>
          <p:cNvSpPr txBox="1"/>
          <p:nvPr/>
        </p:nvSpPr>
        <p:spPr>
          <a:xfrm>
            <a:off x="8875296" y="4796408"/>
            <a:ext cx="211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Adversarial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35499-6CC9-47C1-8320-02E7770BE884}"/>
              </a:ext>
            </a:extLst>
          </p:cNvPr>
          <p:cNvSpPr txBox="1"/>
          <p:nvPr/>
        </p:nvSpPr>
        <p:spPr>
          <a:xfrm>
            <a:off x="1359567" y="5092534"/>
            <a:ext cx="1796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Temple (97%)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84C19-801D-4579-82A9-7DEC4713F37B}"/>
              </a:ext>
            </a:extLst>
          </p:cNvPr>
          <p:cNvSpPr txBox="1"/>
          <p:nvPr/>
        </p:nvSpPr>
        <p:spPr>
          <a:xfrm>
            <a:off x="5149516" y="4796408"/>
            <a:ext cx="191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Perturbations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DB633-661F-49A2-933F-C0077EB4E6CE}"/>
              </a:ext>
            </a:extLst>
          </p:cNvPr>
          <p:cNvSpPr txBox="1"/>
          <p:nvPr/>
        </p:nvSpPr>
        <p:spPr>
          <a:xfrm>
            <a:off x="9035715" y="5092534"/>
            <a:ext cx="1796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Ostrich (98%)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855C4-6A04-4F49-AA54-9863741A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8428"/>
            <a:ext cx="10411326" cy="27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00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8FBD2F-19CF-4184-8CBC-D37A02F2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Adversarial Attacks on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765F9-21BC-4AE5-A1EA-73C4E687E994}"/>
              </a:ext>
            </a:extLst>
          </p:cNvPr>
          <p:cNvSpPr txBox="1"/>
          <p:nvPr/>
        </p:nvSpPr>
        <p:spPr>
          <a:xfrm>
            <a:off x="1299409" y="4796408"/>
            <a:ext cx="191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Original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22B4A-A664-4FD3-94D0-7E6D6D255845}"/>
              </a:ext>
            </a:extLst>
          </p:cNvPr>
          <p:cNvSpPr txBox="1"/>
          <p:nvPr/>
        </p:nvSpPr>
        <p:spPr>
          <a:xfrm>
            <a:off x="8875296" y="4796408"/>
            <a:ext cx="211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Adversarial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F712C-2611-4219-BF9F-FE8880E932F9}"/>
              </a:ext>
            </a:extLst>
          </p:cNvPr>
          <p:cNvSpPr txBox="1"/>
          <p:nvPr/>
        </p:nvSpPr>
        <p:spPr>
          <a:xfrm>
            <a:off x="1359567" y="5092534"/>
            <a:ext cx="1796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alpha val="20000"/>
                  </a:schemeClr>
                </a:solidFill>
              </a:rPr>
              <a:t>Temple (97%)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588674-5FC7-4F09-90FB-432429C7FD57}"/>
              </a:ext>
            </a:extLst>
          </p:cNvPr>
          <p:cNvSpPr txBox="1"/>
          <p:nvPr/>
        </p:nvSpPr>
        <p:spPr>
          <a:xfrm>
            <a:off x="5149516" y="4796408"/>
            <a:ext cx="191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Perturbations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1139CA-5939-45C7-B6A0-ABBEC417FC21}"/>
              </a:ext>
            </a:extLst>
          </p:cNvPr>
          <p:cNvSpPr txBox="1"/>
          <p:nvPr/>
        </p:nvSpPr>
        <p:spPr>
          <a:xfrm>
            <a:off x="9035715" y="5092534"/>
            <a:ext cx="1796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alpha val="20000"/>
                  </a:schemeClr>
                </a:solidFill>
              </a:rPr>
              <a:t>Ostrich (98%)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0BBF36-30D4-426A-84F1-6BE1F626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18" y="1873827"/>
            <a:ext cx="10577763" cy="28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9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FD559-524B-41E2-B4B1-388BAF85A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dirty="0"/>
                  <a:t>Remember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dirty="0"/>
                  <a:t>We train our networks with gradient descent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i="1" dirty="0"/>
                  <a:t>“How does a small change in weights decrease our loss”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FD559-524B-41E2-B4B1-388BAF85A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2A86ADE-B77F-43D3-8883-8EAAA289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Adversarial Attacks on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33542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024221-CA9C-4624-9574-593DB00E3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Adversarial Attacks on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BDAEA96-BE82-4988-8D0E-195877229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dirty="0"/>
                  <a:t>Remember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dirty="0"/>
                  <a:t>We train our networks with gradient descent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highlight>
                            <a:srgbClr val="C4EDD7"/>
                          </a:highlight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highlight>
                            <a:srgbClr val="C4EDD7"/>
                          </a:highlight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highlight>
                                <a:srgbClr val="C4EDD7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highlight>
                                <a:srgbClr val="C4EDD7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i="1" dirty="0"/>
                  <a:t>“How does a small change in weights decrease our loss”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BDAEA96-BE82-4988-8D0E-195877229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78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9A03F7-ABBC-46A4-85AB-CF35C9BE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Adversarial Attacks on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4B8B010-55B9-4E7E-9BEA-CDAFD90726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dirty="0"/>
                  <a:t>Remember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dirty="0"/>
                  <a:t>We train our networks with gradient descent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highlight>
                            <a:srgbClr val="C4EDD7"/>
                          </a:highlight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highlight>
                            <a:srgbClr val="C4EDD7"/>
                          </a:highlight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highlight>
                                <a:srgbClr val="C4EDD7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highlight>
                                <a:srgbClr val="FFC4C4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highlight>
                                <a:srgbClr val="FFC4C4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highlight>
                                <a:srgbClr val="FFC4C4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highlight>
                                <a:srgbClr val="C4EDD7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i="1" dirty="0"/>
                  <a:t>“How does a small change in weights decrease our loss”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4B8B010-55B9-4E7E-9BEA-CDAFD90726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AB8A1E-E2AB-4F33-95CD-A60432D6BEC2}"/>
                  </a:ext>
                </a:extLst>
              </p:cNvPr>
              <p:cNvSpPr txBox="1"/>
              <p:nvPr/>
            </p:nvSpPr>
            <p:spPr>
              <a:xfrm>
                <a:off x="9360568" y="3641558"/>
                <a:ext cx="2117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Fix your image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true label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AB8A1E-E2AB-4F33-95CD-A60432D6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568" y="3641558"/>
                <a:ext cx="2117558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8F74FB-5919-4C28-BA7F-684F57047737}"/>
              </a:ext>
            </a:extLst>
          </p:cNvPr>
          <p:cNvCxnSpPr>
            <a:cxnSpLocks/>
          </p:cNvCxnSpPr>
          <p:nvPr/>
        </p:nvCxnSpPr>
        <p:spPr>
          <a:xfrm flipV="1">
            <a:off x="10419347" y="3288631"/>
            <a:ext cx="0" cy="280738"/>
          </a:xfrm>
          <a:prstGeom prst="line">
            <a:avLst/>
          </a:prstGeom>
          <a:ln>
            <a:solidFill>
              <a:srgbClr val="FF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044FE2-24BC-43BA-9958-0450B9C2DAFF}"/>
              </a:ext>
            </a:extLst>
          </p:cNvPr>
          <p:cNvCxnSpPr/>
          <p:nvPr/>
        </p:nvCxnSpPr>
        <p:spPr>
          <a:xfrm flipH="1">
            <a:off x="7451558" y="3296653"/>
            <a:ext cx="2967789" cy="0"/>
          </a:xfrm>
          <a:prstGeom prst="line">
            <a:avLst/>
          </a:prstGeom>
          <a:ln>
            <a:solidFill>
              <a:srgbClr val="FF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956F0-3FE3-44F4-BFA7-DAE164DAEE74}"/>
              </a:ext>
            </a:extLst>
          </p:cNvPr>
          <p:cNvCxnSpPr/>
          <p:nvPr/>
        </p:nvCxnSpPr>
        <p:spPr>
          <a:xfrm>
            <a:off x="7451558" y="3296653"/>
            <a:ext cx="0" cy="224589"/>
          </a:xfrm>
          <a:prstGeom prst="straightConnector1">
            <a:avLst/>
          </a:prstGeom>
          <a:ln>
            <a:solidFill>
              <a:srgbClr val="FF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40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3B754C-ADA4-4D7B-A62C-FD3F3C4B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Adversarial Attacks on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E66ACCB-ABEE-441E-BE45-420321FC4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dirty="0"/>
                  <a:t>Remember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dirty="0"/>
                  <a:t>We train our networks with gradient descent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highlight>
                            <a:srgbClr val="C4EDD7"/>
                          </a:highlight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highlight>
                            <a:srgbClr val="C4EDD7"/>
                          </a:highlight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highlight>
                                <a:srgbClr val="C4EDD7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highlight>
                                <a:srgbClr val="FFC4C4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highlight>
                                <a:srgbClr val="FFC4C4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highlight>
                                <a:srgbClr val="FFC4C4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highlight>
                                <a:srgbClr val="C4EDD7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i="1" dirty="0"/>
                  <a:t>“How does a small change in weights decrease our loss”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E66ACCB-ABEE-441E-BE45-420321FC4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29BCB-10DC-4924-A898-D2E00A060554}"/>
                  </a:ext>
                </a:extLst>
              </p:cNvPr>
              <p:cNvSpPr txBox="1"/>
              <p:nvPr/>
            </p:nvSpPr>
            <p:spPr>
              <a:xfrm>
                <a:off x="9360568" y="3641558"/>
                <a:ext cx="2117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Fix your image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true label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29BCB-10DC-4924-A898-D2E00A06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568" y="3641558"/>
                <a:ext cx="2117558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CE1CFA-588B-4930-BD32-1857421F3137}"/>
              </a:ext>
            </a:extLst>
          </p:cNvPr>
          <p:cNvCxnSpPr>
            <a:cxnSpLocks/>
          </p:cNvCxnSpPr>
          <p:nvPr/>
        </p:nvCxnSpPr>
        <p:spPr>
          <a:xfrm flipV="1">
            <a:off x="10419347" y="3288631"/>
            <a:ext cx="0" cy="280738"/>
          </a:xfrm>
          <a:prstGeom prst="line">
            <a:avLst/>
          </a:prstGeom>
          <a:ln>
            <a:solidFill>
              <a:srgbClr val="FF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15F740-0A62-42CF-9955-8EDE0A229D9A}"/>
              </a:ext>
            </a:extLst>
          </p:cNvPr>
          <p:cNvCxnSpPr/>
          <p:nvPr/>
        </p:nvCxnSpPr>
        <p:spPr>
          <a:xfrm flipH="1">
            <a:off x="7451558" y="3296653"/>
            <a:ext cx="2967789" cy="0"/>
          </a:xfrm>
          <a:prstGeom prst="line">
            <a:avLst/>
          </a:prstGeom>
          <a:ln>
            <a:solidFill>
              <a:srgbClr val="FF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3CF1A1-BE5D-4139-AB35-080615D7D6DA}"/>
              </a:ext>
            </a:extLst>
          </p:cNvPr>
          <p:cNvCxnSpPr/>
          <p:nvPr/>
        </p:nvCxnSpPr>
        <p:spPr>
          <a:xfrm>
            <a:off x="7451558" y="3296653"/>
            <a:ext cx="0" cy="224589"/>
          </a:xfrm>
          <a:prstGeom prst="straightConnector1">
            <a:avLst/>
          </a:prstGeom>
          <a:ln>
            <a:solidFill>
              <a:srgbClr val="FF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D9726F-44CA-4769-A4B6-EC423FF3E779}"/>
              </a:ext>
            </a:extLst>
          </p:cNvPr>
          <p:cNvCxnSpPr/>
          <p:nvPr/>
        </p:nvCxnSpPr>
        <p:spPr>
          <a:xfrm>
            <a:off x="6240379" y="5077326"/>
            <a:ext cx="938463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090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777746-ABE9-4BBF-B651-5E84E2BD1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Adversarial Attacks on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D75CB33-F273-4E85-BB75-4341E709F0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dirty="0"/>
                  <a:t>Adversarial Image: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dirty="0"/>
                  <a:t>Modify image to increase error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i="1" dirty="0"/>
                  <a:t>“How does a small change in the input increase our loss”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D75CB33-F273-4E85-BB75-4341E709F0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785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351D19-4704-473B-93D8-31D48F54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Adversarial Attacks on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9EDE6DE-1B49-49E8-A2DD-A6E3F509DB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dirty="0"/>
                  <a:t>Adversarial Image: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dirty="0"/>
                  <a:t>Modify image to increase error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C4EDD7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highlight>
                            <a:srgbClr val="C4EDD7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highlight>
                                <a:srgbClr val="C4EDD7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highlight>
                                <a:srgbClr val="C4EDD7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i="1" dirty="0"/>
                  <a:t>“How does a small change in the input increase our loss”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9EDE6DE-1B49-49E8-A2DD-A6E3F509D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9DCF2C-CD46-4CD3-9068-D52FE0B2B4DD}"/>
              </a:ext>
            </a:extLst>
          </p:cNvPr>
          <p:cNvCxnSpPr/>
          <p:nvPr/>
        </p:nvCxnSpPr>
        <p:spPr>
          <a:xfrm>
            <a:off x="6553200" y="5069305"/>
            <a:ext cx="938463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1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7DA1EF-8D07-4193-82A8-111D02DA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Synthesizing Robust Adversarial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0B7ED0-4BA4-444E-942F-DF4CAE777A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dirty="0"/>
                  <a:t>Adversarial Image: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dirty="0"/>
                  <a:t>Modify image to increase error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C4EDD7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highlight>
                            <a:srgbClr val="C4EDD7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highlight>
                                <a:srgbClr val="FFC4C4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highlight>
                                <a:srgbClr val="C4EDD7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highlight>
                                <a:srgbClr val="FFC4C4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highlight>
                                <a:srgbClr val="C4EDD7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i="1" dirty="0"/>
                  <a:t>“How does a small change in the input increase our loss”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0B7ED0-4BA4-444E-942F-DF4CAE777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FF8946-8FF4-4BF5-BA35-5887D3F69A84}"/>
                  </a:ext>
                </a:extLst>
              </p:cNvPr>
              <p:cNvSpPr txBox="1"/>
              <p:nvPr/>
            </p:nvSpPr>
            <p:spPr>
              <a:xfrm>
                <a:off x="9360568" y="3641558"/>
                <a:ext cx="2117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Fix your weights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and true label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FF8946-8FF4-4BF5-BA35-5887D3F69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568" y="3641558"/>
                <a:ext cx="2117558" cy="646331"/>
              </a:xfrm>
              <a:prstGeom prst="rect">
                <a:avLst/>
              </a:prstGeom>
              <a:blipFill>
                <a:blip r:embed="rId3"/>
                <a:stretch>
                  <a:fillRect t="-4717" r="-28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F9A267-A8E4-4F2E-8F24-C5A96936E0D5}"/>
              </a:ext>
            </a:extLst>
          </p:cNvPr>
          <p:cNvCxnSpPr>
            <a:cxnSpLocks/>
          </p:cNvCxnSpPr>
          <p:nvPr/>
        </p:nvCxnSpPr>
        <p:spPr>
          <a:xfrm flipV="1">
            <a:off x="10419347" y="3288631"/>
            <a:ext cx="0" cy="280738"/>
          </a:xfrm>
          <a:prstGeom prst="line">
            <a:avLst/>
          </a:prstGeom>
          <a:ln>
            <a:solidFill>
              <a:srgbClr val="FF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9D7EB5-BE76-4272-9661-2B5A6A1F7E6E}"/>
              </a:ext>
            </a:extLst>
          </p:cNvPr>
          <p:cNvCxnSpPr>
            <a:cxnSpLocks/>
          </p:cNvCxnSpPr>
          <p:nvPr/>
        </p:nvCxnSpPr>
        <p:spPr>
          <a:xfrm flipH="1" flipV="1">
            <a:off x="7114674" y="3288631"/>
            <a:ext cx="3304674" cy="8022"/>
          </a:xfrm>
          <a:prstGeom prst="line">
            <a:avLst/>
          </a:prstGeom>
          <a:ln>
            <a:solidFill>
              <a:srgbClr val="FF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D3A7F9-0CBC-449D-89AF-9413300E97CC}"/>
              </a:ext>
            </a:extLst>
          </p:cNvPr>
          <p:cNvCxnSpPr/>
          <p:nvPr/>
        </p:nvCxnSpPr>
        <p:spPr>
          <a:xfrm>
            <a:off x="7451558" y="3292534"/>
            <a:ext cx="0" cy="224589"/>
          </a:xfrm>
          <a:prstGeom prst="straightConnector1">
            <a:avLst/>
          </a:prstGeom>
          <a:ln>
            <a:solidFill>
              <a:srgbClr val="FF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CD88BB-7988-454C-A680-4AE86B31BCBB}"/>
              </a:ext>
            </a:extLst>
          </p:cNvPr>
          <p:cNvCxnSpPr/>
          <p:nvPr/>
        </p:nvCxnSpPr>
        <p:spPr>
          <a:xfrm>
            <a:off x="7118359" y="3280719"/>
            <a:ext cx="0" cy="224589"/>
          </a:xfrm>
          <a:prstGeom prst="straightConnector1">
            <a:avLst/>
          </a:prstGeom>
          <a:ln>
            <a:solidFill>
              <a:srgbClr val="FF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547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B64EC-59EB-4045-A465-C2D259FCF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563" b="41952"/>
          <a:stretch/>
        </p:blipFill>
        <p:spPr>
          <a:xfrm>
            <a:off x="3746846" y="5802168"/>
            <a:ext cx="408060" cy="369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C46F3-46B3-4A24-9FB7-275C6B8D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Synthesizing Robust Adversarial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6EFD-A282-4C3F-9AB7-7338CE6CCAE9}"/>
              </a:ext>
            </a:extLst>
          </p:cNvPr>
          <p:cNvSpPr txBox="1"/>
          <p:nvPr/>
        </p:nvSpPr>
        <p:spPr>
          <a:xfrm>
            <a:off x="4084402" y="5803335"/>
            <a:ext cx="196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classified as turtle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49A6-F512-4DB4-B3C6-B634AF2C19D0}"/>
              </a:ext>
            </a:extLst>
          </p:cNvPr>
          <p:cNvSpPr txBox="1"/>
          <p:nvPr/>
        </p:nvSpPr>
        <p:spPr>
          <a:xfrm>
            <a:off x="6605900" y="5802594"/>
            <a:ext cx="196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classified as rifle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36225-26D3-4F87-A10D-6611CDF77679}"/>
              </a:ext>
            </a:extLst>
          </p:cNvPr>
          <p:cNvSpPr txBox="1"/>
          <p:nvPr/>
        </p:nvSpPr>
        <p:spPr>
          <a:xfrm>
            <a:off x="5221481" y="6105040"/>
            <a:ext cx="196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classified as other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64EC6-E527-4732-AF38-8C815EC69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3" y="1391952"/>
            <a:ext cx="6135855" cy="4074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A436E-41D6-49D7-9F7F-27F2B437A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71" r="39979" b="44407"/>
          <a:stretch/>
        </p:blipFill>
        <p:spPr>
          <a:xfrm>
            <a:off x="6347934" y="5809976"/>
            <a:ext cx="313493" cy="353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58CF4-8978-4BF7-B024-0FCFA1CB8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9" t="44407" r="67717"/>
          <a:stretch/>
        </p:blipFill>
        <p:spPr>
          <a:xfrm>
            <a:off x="4919867" y="6138301"/>
            <a:ext cx="353471" cy="3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4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728A-B295-423F-A111-E792964C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of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18EF4-2FDE-491E-BD56-F11ED28FA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647" y="1817604"/>
            <a:ext cx="788870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Universal Approximation Theorem</a:t>
            </a:r>
          </a:p>
          <a:p>
            <a:pPr marL="0" indent="0" algn="ctr">
              <a:buNone/>
            </a:pPr>
            <a:r>
              <a:rPr lang="en-US" sz="2000" i="1" dirty="0"/>
              <a:t>A feedforward network with a single layer is sufficient to approximate, to an arbitrary precision, any continuous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CD722-6E4C-41A8-A9F8-0BA89F24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409" y="3029164"/>
            <a:ext cx="4831181" cy="346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81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C43A-5582-4C51-9688-479F075B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Neural Network Limitations…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518D0-7FBD-4785-A07C-25EE0D6A7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Very </a:t>
            </a:r>
            <a:r>
              <a:rPr lang="en-US" sz="2400" b="1" dirty="0"/>
              <a:t>data hungry </a:t>
            </a:r>
            <a:r>
              <a:rPr lang="en-US" sz="2400" dirty="0"/>
              <a:t>(e.g. often millions of examples)</a:t>
            </a:r>
          </a:p>
          <a:p>
            <a:r>
              <a:rPr lang="en-US" sz="2400" b="1" dirty="0"/>
              <a:t>Computationally intensive </a:t>
            </a:r>
            <a:r>
              <a:rPr lang="en-US" sz="2400" dirty="0"/>
              <a:t>to train and deploy (tractably requires GPUs)</a:t>
            </a:r>
          </a:p>
          <a:p>
            <a:r>
              <a:rPr lang="en-US" sz="2400" dirty="0"/>
              <a:t>Easily fooled by </a:t>
            </a:r>
            <a:r>
              <a:rPr lang="en-US" sz="2400" b="1" dirty="0"/>
              <a:t>adversarial examples</a:t>
            </a:r>
          </a:p>
          <a:p>
            <a:r>
              <a:rPr lang="en-US" sz="2400" dirty="0"/>
              <a:t>Can be subject to </a:t>
            </a:r>
            <a:r>
              <a:rPr lang="en-US" sz="2400" b="1" dirty="0"/>
              <a:t>algorithmic bias</a:t>
            </a:r>
          </a:p>
          <a:p>
            <a:r>
              <a:rPr lang="en-US" sz="2400" dirty="0"/>
              <a:t>Difficult to </a:t>
            </a:r>
            <a:r>
              <a:rPr lang="en-US" sz="2400" b="1" dirty="0"/>
              <a:t>encode structure </a:t>
            </a:r>
            <a:r>
              <a:rPr lang="en-US" sz="2400" dirty="0"/>
              <a:t>and prior knowledge during learning</a:t>
            </a:r>
          </a:p>
          <a:p>
            <a:r>
              <a:rPr lang="en-US" sz="2400" dirty="0"/>
              <a:t>Poor at </a:t>
            </a:r>
            <a:r>
              <a:rPr lang="en-US" sz="2400" b="1" dirty="0"/>
              <a:t>representing uncertainty </a:t>
            </a:r>
            <a:r>
              <a:rPr lang="en-US" sz="2400" dirty="0"/>
              <a:t>(how do you know what the model knows?)</a:t>
            </a:r>
          </a:p>
          <a:p>
            <a:r>
              <a:rPr lang="en-US" sz="2400" dirty="0"/>
              <a:t>Uninterpretable </a:t>
            </a:r>
            <a:r>
              <a:rPr lang="en-US" sz="2400" b="1" dirty="0"/>
              <a:t>black boxes</a:t>
            </a:r>
            <a:r>
              <a:rPr lang="en-US" sz="2400" dirty="0"/>
              <a:t>, difficult to trust</a:t>
            </a:r>
          </a:p>
          <a:p>
            <a:r>
              <a:rPr lang="en-US" sz="2400" b="1" dirty="0"/>
              <a:t>Finicky to optimize</a:t>
            </a:r>
            <a:r>
              <a:rPr lang="en-US" sz="2400" dirty="0"/>
              <a:t>: non-convex, choice of architecture, learning parameters</a:t>
            </a:r>
          </a:p>
          <a:p>
            <a:r>
              <a:rPr lang="en-US" sz="2400" dirty="0"/>
              <a:t>Often require </a:t>
            </a:r>
            <a:r>
              <a:rPr lang="en-US" sz="2400" b="1" dirty="0"/>
              <a:t>expert knowledge </a:t>
            </a:r>
            <a:r>
              <a:rPr lang="en-US" sz="2400" dirty="0"/>
              <a:t>to design, fine tune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2823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2F8182-052F-4074-96EF-996EDE65D39A}"/>
              </a:ext>
            </a:extLst>
          </p:cNvPr>
          <p:cNvSpPr/>
          <p:nvPr/>
        </p:nvSpPr>
        <p:spPr>
          <a:xfrm>
            <a:off x="838200" y="4110526"/>
            <a:ext cx="10724260" cy="87167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941378-598E-4882-A314-CFB0C15616B7}"/>
              </a:ext>
            </a:extLst>
          </p:cNvPr>
          <p:cNvSpPr/>
          <p:nvPr/>
        </p:nvSpPr>
        <p:spPr>
          <a:xfrm>
            <a:off x="838200" y="5011006"/>
            <a:ext cx="10724260" cy="8716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01962B-924C-45B9-B947-39BA21E0C9AF}"/>
              </a:ext>
            </a:extLst>
          </p:cNvPr>
          <p:cNvSpPr/>
          <p:nvPr/>
        </p:nvSpPr>
        <p:spPr>
          <a:xfrm>
            <a:off x="838200" y="3614869"/>
            <a:ext cx="10724260" cy="47856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50808C-FA98-410A-B0B9-B49B82F3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Neural Network Limitations…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6D5468-8B40-4B31-9C14-578C8B583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Very </a:t>
            </a:r>
            <a:r>
              <a:rPr lang="en-US" sz="2400" b="1" dirty="0"/>
              <a:t>data hungry </a:t>
            </a:r>
            <a:r>
              <a:rPr lang="en-US" sz="2400" dirty="0"/>
              <a:t>(e.g. often millions of examples)</a:t>
            </a:r>
          </a:p>
          <a:p>
            <a:r>
              <a:rPr lang="en-US" sz="2400" b="1" dirty="0"/>
              <a:t>Computationally intensive </a:t>
            </a:r>
            <a:r>
              <a:rPr lang="en-US" sz="2400" dirty="0"/>
              <a:t>to train and deploy (tractably requires GPUs)</a:t>
            </a:r>
          </a:p>
          <a:p>
            <a:r>
              <a:rPr lang="en-US" sz="2400" dirty="0"/>
              <a:t>Easily fooled by </a:t>
            </a:r>
            <a:r>
              <a:rPr lang="en-US" sz="2400" b="1" dirty="0"/>
              <a:t>adversarial examples</a:t>
            </a:r>
          </a:p>
          <a:p>
            <a:r>
              <a:rPr lang="en-US" sz="2400" dirty="0"/>
              <a:t>Can be subject to </a:t>
            </a:r>
            <a:r>
              <a:rPr lang="en-US" sz="2400" b="1" dirty="0"/>
              <a:t>algorithmic bias</a:t>
            </a:r>
          </a:p>
          <a:p>
            <a:r>
              <a:rPr lang="en-US" sz="2400" dirty="0"/>
              <a:t>Difficult to </a:t>
            </a:r>
            <a:r>
              <a:rPr lang="en-US" sz="2400" b="1" dirty="0"/>
              <a:t>encode structure </a:t>
            </a:r>
            <a:r>
              <a:rPr lang="en-US" sz="2400" dirty="0"/>
              <a:t>and prior knowledge during learning</a:t>
            </a:r>
          </a:p>
          <a:p>
            <a:r>
              <a:rPr lang="en-US" sz="2400" dirty="0"/>
              <a:t>Poor at </a:t>
            </a:r>
            <a:r>
              <a:rPr lang="en-US" sz="2400" b="1" dirty="0"/>
              <a:t>representing uncertainty </a:t>
            </a:r>
            <a:r>
              <a:rPr lang="en-US" sz="2400" dirty="0"/>
              <a:t>(how do you know what the model knows?)</a:t>
            </a:r>
          </a:p>
          <a:p>
            <a:r>
              <a:rPr lang="en-US" sz="2400" dirty="0"/>
              <a:t>Uninterpretable </a:t>
            </a:r>
            <a:r>
              <a:rPr lang="en-US" sz="2400" b="1" dirty="0"/>
              <a:t>black boxes</a:t>
            </a:r>
            <a:r>
              <a:rPr lang="en-US" sz="2400" dirty="0"/>
              <a:t>, difficult to trust</a:t>
            </a:r>
          </a:p>
          <a:p>
            <a:r>
              <a:rPr lang="en-US" sz="2400" b="1" dirty="0"/>
              <a:t>Finicky to optimize</a:t>
            </a:r>
            <a:r>
              <a:rPr lang="en-US" sz="2400" dirty="0"/>
              <a:t>: non-convex, choice of architecture, learning parameters</a:t>
            </a:r>
          </a:p>
          <a:p>
            <a:r>
              <a:rPr lang="en-US" sz="2400" dirty="0"/>
              <a:t>Often require </a:t>
            </a:r>
            <a:r>
              <a:rPr lang="en-US" sz="2400" b="1" dirty="0"/>
              <a:t>expert knowledge </a:t>
            </a:r>
            <a:r>
              <a:rPr lang="en-US" sz="2400" dirty="0"/>
              <a:t>to design, fine tune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244030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BF84-4BF3-455A-B12F-9FB333B8E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85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Frontiers 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86096-781B-41A5-97B4-3EF9D3E18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07352"/>
            <a:ext cx="10515600" cy="69298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Encoding Structure into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861725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6ABDF0D-7494-42DF-8032-3923144C5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9" b="90663" l="0" r="97811">
                        <a14:foregroundMark x1="57512" y1="23795" x2="6169" y2="50000"/>
                        <a14:foregroundMark x1="6169" y1="50000" x2="36617" y2="54217"/>
                        <a14:foregroundMark x1="36617" y1="54217" x2="83781" y2="26205"/>
                        <a14:foregroundMark x1="83781" y1="26205" x2="1990" y2="33434"/>
                        <a14:foregroundMark x1="1990" y1="33434" x2="93134" y2="33434"/>
                        <a14:foregroundMark x1="93134" y1="33434" x2="7363" y2="31325"/>
                        <a14:foregroundMark x1="7363" y1="31325" x2="36915" y2="48494"/>
                        <a14:foregroundMark x1="36915" y1="48494" x2="93831" y2="37651"/>
                        <a14:foregroundMark x1="93831" y1="37651" x2="10746" y2="64157"/>
                        <a14:foregroundMark x1="10746" y1="64157" x2="98408" y2="39759"/>
                        <a14:foregroundMark x1="98408" y1="39759" x2="75721" y2="16566"/>
                        <a14:foregroundMark x1="75721" y1="16566" x2="4179" y2="14458"/>
                        <a14:foregroundMark x1="41493" y1="27108" x2="97910" y2="41867"/>
                        <a14:foregroundMark x1="88159" y1="42771" x2="56517" y2="52711"/>
                        <a14:foregroundMark x1="49254" y1="50301" x2="2488" y2="44880"/>
                        <a14:foregroundMark x1="2488" y1="44880" x2="2488" y2="44880"/>
                        <a14:foregroundMark x1="4080" y1="39458" x2="4876" y2="55723"/>
                        <a14:foregroundMark x1="4876" y1="55723" x2="30547" y2="72289"/>
                        <a14:foregroundMark x1="14030" y1="63855" x2="92637" y2="71687"/>
                        <a14:foregroundMark x1="96119" y1="63855" x2="13035" y2="63253"/>
                        <a14:foregroundMark x1="13035" y1="63253" x2="5572" y2="56325"/>
                        <a14:foregroundMark x1="5572" y1="56325" x2="0" y2="56024"/>
                        <a14:foregroundMark x1="0" y1="56024" x2="4080" y2="68373"/>
                        <a14:foregroundMark x1="4080" y1="68373" x2="6269" y2="66867"/>
                        <a14:foregroundMark x1="6269" y1="50904" x2="6169" y2="66867"/>
                        <a14:foregroundMark x1="6169" y1="66867" x2="8159" y2="89157"/>
                        <a14:foregroundMark x1="8159" y1="89157" x2="8259" y2="89759"/>
                        <a14:foregroundMark x1="2786" y1="62048" x2="4876" y2="79217"/>
                        <a14:foregroundMark x1="4876" y1="79217" x2="11542" y2="90663"/>
                        <a14:foregroundMark x1="11542" y1="90663" x2="12438" y2="90663"/>
                        <a14:backgroundMark x1="75821" y1="76506" x2="80697" y2="79518"/>
                        <a14:backgroundMark x1="81095" y1="75904" x2="77313" y2="77711"/>
                        <a14:backgroundMark x1="76716" y1="75301" x2="79303" y2="75301"/>
                      </a14:backgroundRemoval>
                    </a14:imgEffect>
                  </a14:imgLayer>
                </a14:imgProps>
              </a:ext>
            </a:extLst>
          </a:blip>
          <a:srcRect t="1" b="22660"/>
          <a:stretch/>
        </p:blipFill>
        <p:spPr>
          <a:xfrm>
            <a:off x="1491195" y="3478324"/>
            <a:ext cx="9209609" cy="23529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9D42F0-A6D2-4AC4-BEB1-F7A6B9189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192"/>
          <a:stretch/>
        </p:blipFill>
        <p:spPr>
          <a:xfrm>
            <a:off x="1491195" y="3478324"/>
            <a:ext cx="1087453" cy="3042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D5D70D-0FB1-440E-86D1-DA55D6B7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CNNs: Using Spatial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55F7A-CD78-464B-BD18-C53815FEA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519" y="1690688"/>
            <a:ext cx="5257800" cy="1481597"/>
          </a:xfrm>
        </p:spPr>
        <p:txBody>
          <a:bodyPr>
            <a:normAutofit/>
          </a:bodyPr>
          <a:lstStyle/>
          <a:p>
            <a:pPr marL="514350" indent="-514350" algn="ctr">
              <a:buAutoNum type="arabicParenR"/>
            </a:pPr>
            <a:r>
              <a:rPr lang="en-US" sz="1800" dirty="0"/>
              <a:t>Apply a set of weights to extract local features</a:t>
            </a:r>
          </a:p>
          <a:p>
            <a:pPr marL="514350" indent="-514350" algn="ctr">
              <a:buAutoNum type="arabicParenR"/>
            </a:pPr>
            <a:r>
              <a:rPr lang="en-US" sz="1800" dirty="0"/>
              <a:t>Use multiple filters to extract different features</a:t>
            </a:r>
          </a:p>
          <a:p>
            <a:pPr marL="514350" indent="-514350" algn="ctr">
              <a:buAutoNum type="arabicParenR"/>
            </a:pPr>
            <a:r>
              <a:rPr lang="en-US" sz="1800" dirty="0"/>
              <a:t>Spatially share parameters of each filter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F3987-FE33-4934-9A6D-0A742040EEAA}"/>
              </a:ext>
            </a:extLst>
          </p:cNvPr>
          <p:cNvSpPr txBox="1"/>
          <p:nvPr/>
        </p:nvSpPr>
        <p:spPr>
          <a:xfrm>
            <a:off x="2668819" y="5766883"/>
            <a:ext cx="217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C94AB"/>
                </a:solidFill>
              </a:rPr>
              <a:t>Convolution + RELU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90587-1F6C-45F2-9608-5690AAF343B5}"/>
              </a:ext>
            </a:extLst>
          </p:cNvPr>
          <p:cNvSpPr txBox="1"/>
          <p:nvPr/>
        </p:nvSpPr>
        <p:spPr>
          <a:xfrm>
            <a:off x="2156032" y="5766883"/>
            <a:ext cx="1102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C94AB"/>
                </a:soli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C0053-0A58-48EF-B78F-FAFB677C5C01}"/>
              </a:ext>
            </a:extLst>
          </p:cNvPr>
          <p:cNvSpPr txBox="1"/>
          <p:nvPr/>
        </p:nvSpPr>
        <p:spPr>
          <a:xfrm>
            <a:off x="4761096" y="5766883"/>
            <a:ext cx="217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C94AB"/>
                </a:solidFill>
              </a:rPr>
              <a:t>Convolution + RELU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08658-D0D5-4CC7-A2C7-2A240E66C255}"/>
              </a:ext>
            </a:extLst>
          </p:cNvPr>
          <p:cNvSpPr txBox="1"/>
          <p:nvPr/>
        </p:nvSpPr>
        <p:spPr>
          <a:xfrm>
            <a:off x="3673835" y="5766883"/>
            <a:ext cx="217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C94AB"/>
                </a:solidFill>
              </a:rPr>
              <a:t>Pooling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C2994-FA1F-484E-9131-3D7116B398ED}"/>
              </a:ext>
            </a:extLst>
          </p:cNvPr>
          <p:cNvSpPr txBox="1"/>
          <p:nvPr/>
        </p:nvSpPr>
        <p:spPr>
          <a:xfrm>
            <a:off x="5648423" y="5766883"/>
            <a:ext cx="217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C94AB"/>
                </a:solidFill>
              </a:rPr>
              <a:t>Pooling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935A5-DCA1-4ACE-8F10-C8E441FFF56F}"/>
              </a:ext>
            </a:extLst>
          </p:cNvPr>
          <p:cNvSpPr txBox="1"/>
          <p:nvPr/>
        </p:nvSpPr>
        <p:spPr>
          <a:xfrm>
            <a:off x="4337936" y="6243704"/>
            <a:ext cx="217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6C94AB"/>
                </a:solidFill>
              </a:rPr>
              <a:t>Feature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19732-490C-4AFC-AD64-7478619D4C67}"/>
              </a:ext>
            </a:extLst>
          </p:cNvPr>
          <p:cNvSpPr txBox="1"/>
          <p:nvPr/>
        </p:nvSpPr>
        <p:spPr>
          <a:xfrm>
            <a:off x="7768444" y="6243703"/>
            <a:ext cx="217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6C94AB"/>
                </a:solidFill>
              </a:rPr>
              <a:t>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2AC85D-EA83-4BDA-9F41-84FF3669E23F}"/>
              </a:ext>
            </a:extLst>
          </p:cNvPr>
          <p:cNvSpPr txBox="1"/>
          <p:nvPr/>
        </p:nvSpPr>
        <p:spPr>
          <a:xfrm>
            <a:off x="7025790" y="5770067"/>
            <a:ext cx="217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C94AB"/>
                </a:solidFill>
              </a:rPr>
              <a:t>Flatten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471E8C-1208-4E5C-9726-E32D375E2CD6}"/>
              </a:ext>
            </a:extLst>
          </p:cNvPr>
          <p:cNvSpPr txBox="1"/>
          <p:nvPr/>
        </p:nvSpPr>
        <p:spPr>
          <a:xfrm>
            <a:off x="8295266" y="5682244"/>
            <a:ext cx="9231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6C94AB"/>
                </a:solidFill>
              </a:rPr>
              <a:t>Fully Connected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46F546-A887-40D1-82E6-37FD24964883}"/>
              </a:ext>
            </a:extLst>
          </p:cNvPr>
          <p:cNvSpPr txBox="1"/>
          <p:nvPr/>
        </p:nvSpPr>
        <p:spPr>
          <a:xfrm>
            <a:off x="8293482" y="5771283"/>
            <a:ext cx="217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rgbClr val="6C94AB"/>
                </a:solidFill>
              </a:rPr>
              <a:t>Softmax</a:t>
            </a:r>
            <a:endParaRPr lang="en-US" sz="1100" dirty="0">
              <a:solidFill>
                <a:srgbClr val="6C94A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AA94A-DE07-468F-BE06-98337855E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46" y="1522508"/>
            <a:ext cx="3922896" cy="22318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CDAAD9-351E-4E04-A612-41D90CFEDA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21" r="7219" b="7580"/>
          <a:stretch/>
        </p:blipFill>
        <p:spPr>
          <a:xfrm>
            <a:off x="1491195" y="6028492"/>
            <a:ext cx="8544773" cy="26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64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EA8072-1C0A-46AB-8F1B-F56015219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42" t="47574" b="9638"/>
          <a:stretch/>
        </p:blipFill>
        <p:spPr>
          <a:xfrm>
            <a:off x="8758988" y="3978443"/>
            <a:ext cx="3433012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B9A2CE-D7E9-4E1C-B639-26AA68AEC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0" r="29079" b="17745"/>
          <a:stretch/>
        </p:blipFill>
        <p:spPr>
          <a:xfrm>
            <a:off x="3505200" y="1436706"/>
            <a:ext cx="5141495" cy="4394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E2F6B-37CA-4E78-9198-F096636C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Graphs as a Structure for Representing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93CE9-E092-4E7A-A2CD-AAA52319AFC4}"/>
              </a:ext>
            </a:extLst>
          </p:cNvPr>
          <p:cNvSpPr txBox="1"/>
          <p:nvPr/>
        </p:nvSpPr>
        <p:spPr>
          <a:xfrm>
            <a:off x="995881" y="3259723"/>
            <a:ext cx="183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State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FE3E2-BC08-4179-8D8F-62E740BA459D}"/>
              </a:ext>
            </a:extLst>
          </p:cNvPr>
          <p:cNvSpPr txBox="1"/>
          <p:nvPr/>
        </p:nvSpPr>
        <p:spPr>
          <a:xfrm>
            <a:off x="995881" y="6373639"/>
            <a:ext cx="183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Biological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C1744-33E9-46A1-86DF-B77AB1A16B8F}"/>
              </a:ext>
            </a:extLst>
          </p:cNvPr>
          <p:cNvSpPr txBox="1"/>
          <p:nvPr/>
        </p:nvSpPr>
        <p:spPr>
          <a:xfrm>
            <a:off x="5177073" y="6204362"/>
            <a:ext cx="183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Social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E2A9A-5468-498B-801D-07119274CA6D}"/>
              </a:ext>
            </a:extLst>
          </p:cNvPr>
          <p:cNvSpPr txBox="1"/>
          <p:nvPr/>
        </p:nvSpPr>
        <p:spPr>
          <a:xfrm>
            <a:off x="9495199" y="3753227"/>
            <a:ext cx="183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Molecules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D3EE7-98A1-4A14-BD23-B47BB3754632}"/>
              </a:ext>
            </a:extLst>
          </p:cNvPr>
          <p:cNvSpPr txBox="1"/>
          <p:nvPr/>
        </p:nvSpPr>
        <p:spPr>
          <a:xfrm>
            <a:off x="9358265" y="6492875"/>
            <a:ext cx="2119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Mobility &amp; Transport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B7B9B-776A-417D-B477-C969CA98A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895" b="70291"/>
          <a:stretch/>
        </p:blipFill>
        <p:spPr>
          <a:xfrm>
            <a:off x="0" y="1436706"/>
            <a:ext cx="3304674" cy="1587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0F013-16D4-491E-B4F0-FB67CE544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026" b="61584"/>
          <a:stretch/>
        </p:blipFill>
        <p:spPr>
          <a:xfrm>
            <a:off x="8903368" y="1436707"/>
            <a:ext cx="3288632" cy="2052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E0CFD-8112-4DE0-9AD6-321706A59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59" r="71842" b="10762"/>
          <a:stretch/>
        </p:blipFill>
        <p:spPr>
          <a:xfrm>
            <a:off x="0" y="3598277"/>
            <a:ext cx="3433011" cy="26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01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E66B-5BE5-4823-8ABE-46CFF43D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 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D2778-B64A-40A9-AE87-D7B99F8B4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768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Convolutional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A9F6E-560E-442C-8090-1E5D24770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0" t="26286" r="45492" b="27009"/>
          <a:stretch/>
        </p:blipFill>
        <p:spPr>
          <a:xfrm>
            <a:off x="986825" y="3648547"/>
            <a:ext cx="1756373" cy="1756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80DA1-5852-491D-B345-78CAD6E85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90" t="4379" r="3643" b="4620"/>
          <a:stretch/>
        </p:blipFill>
        <p:spPr>
          <a:xfrm>
            <a:off x="3150607" y="2806573"/>
            <a:ext cx="1077362" cy="34222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DA221A-68E2-482C-98AF-7B4A98EA44B3}"/>
              </a:ext>
            </a:extLst>
          </p:cNvPr>
          <p:cNvSpPr txBox="1">
            <a:spLocks/>
          </p:cNvSpPr>
          <p:nvPr/>
        </p:nvSpPr>
        <p:spPr>
          <a:xfrm>
            <a:off x="5923229" y="1825625"/>
            <a:ext cx="6268771" cy="5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</a:rPr>
              <a:t>Graph Convolutional Networks (GCNs)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28CF9-424D-4EFB-A841-F3CD9CB330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3" b="98605" l="2073" r="98446">
                        <a14:foregroundMark x1="33232" y1="22428" x2="23489" y2="42326"/>
                        <a14:foregroundMark x1="23489" y1="42326" x2="27116" y2="61395"/>
                        <a14:foregroundMark x1="27116" y1="61395" x2="46459" y2="78605"/>
                        <a14:foregroundMark x1="46459" y1="78605" x2="66667" y2="81395"/>
                        <a14:foregroundMark x1="66667" y1="81395" x2="72193" y2="63488"/>
                        <a14:foregroundMark x1="72193" y1="63488" x2="65112" y2="36512"/>
                        <a14:foregroundMark x1="65112" y1="36512" x2="45250" y2="19767"/>
                        <a14:foregroundMark x1="32828" y1="21516" x2="18826" y2="23488"/>
                        <a14:foregroundMark x1="45250" y1="19767" x2="43968" y2="19947"/>
                        <a14:foregroundMark x1="6914" y1="35734" x2="2763" y2="40000"/>
                        <a14:foregroundMark x1="18826" y1="23488" x2="17382" y2="24973"/>
                        <a14:foregroundMark x1="4247" y1="49258" x2="9326" y2="80930"/>
                        <a14:foregroundMark x1="2763" y1="40000" x2="2913" y2="40938"/>
                        <a14:foregroundMark x1="9326" y1="80930" x2="50777" y2="89535"/>
                        <a14:foregroundMark x1="50777" y1="89535" x2="81865" y2="69767"/>
                        <a14:foregroundMark x1="81865" y1="69767" x2="81693" y2="38605"/>
                        <a14:foregroundMark x1="81693" y1="38605" x2="64871" y2="7834"/>
                        <a14:foregroundMark x1="47792" y1="12384" x2="41593" y2="15273"/>
                        <a14:foregroundMark x1="40074" y1="32715" x2="37133" y2="91395"/>
                        <a14:foregroundMark x1="37133" y1="91395" x2="51813" y2="92093"/>
                        <a14:foregroundMark x1="51813" y1="92093" x2="70121" y2="68372"/>
                        <a14:foregroundMark x1="70121" y1="68372" x2="73921" y2="33256"/>
                        <a14:foregroundMark x1="73921" y1="33256" x2="60113" y2="19734"/>
                        <a14:foregroundMark x1="11733" y1="8635" x2="11226" y2="8605"/>
                        <a14:foregroundMark x1="22962" y1="9289" x2="12490" y2="8679"/>
                        <a14:foregroundMark x1="47181" y1="10700" x2="44693" y2="10555"/>
                        <a14:foregroundMark x1="11226" y1="8605" x2="11123" y2="8948"/>
                        <a14:foregroundMark x1="5953" y1="52240" x2="6390" y2="95814"/>
                        <a14:foregroundMark x1="5782" y1="35257" x2="5840" y2="41020"/>
                        <a14:foregroundMark x1="6390" y1="95814" x2="39033" y2="96047"/>
                        <a14:foregroundMark x1="39033" y1="96047" x2="90846" y2="74884"/>
                        <a14:foregroundMark x1="90846" y1="74884" x2="78238" y2="23256"/>
                        <a14:foregroundMark x1="78238" y1="23256" x2="65771" y2="3742"/>
                        <a14:foregroundMark x1="36343" y1="29447" x2="25216" y2="50698"/>
                        <a14:foregroundMark x1="46521" y1="10006" x2="42662" y2="17377"/>
                        <a14:foregroundMark x1="25216" y1="50698" x2="28497" y2="86047"/>
                        <a14:foregroundMark x1="28497" y1="86047" x2="45423" y2="93488"/>
                        <a14:foregroundMark x1="45423" y1="93488" x2="80656" y2="71395"/>
                        <a14:foregroundMark x1="80656" y1="71395" x2="93264" y2="39302"/>
                        <a14:foregroundMark x1="93264" y1="39302" x2="62037" y2="17384"/>
                        <a14:foregroundMark x1="30885" y1="17134" x2="16062" y2="17442"/>
                        <a14:foregroundMark x1="48289" y1="16772" x2="42417" y2="16894"/>
                        <a14:foregroundMark x1="16062" y1="17442" x2="11071" y2="19886"/>
                        <a14:foregroundMark x1="2033" y1="46692" x2="2073" y2="47442"/>
                        <a14:foregroundMark x1="1130" y1="29849" x2="1723" y2="40905"/>
                        <a14:foregroundMark x1="4377" y1="55453" x2="15717" y2="94884"/>
                        <a14:foregroundMark x1="2073" y1="47442" x2="3143" y2="51163"/>
                        <a14:foregroundMark x1="15717" y1="94884" x2="59758" y2="93721"/>
                        <a14:foregroundMark x1="59758" y1="93721" x2="80138" y2="57209"/>
                        <a14:foregroundMark x1="80138" y1="57209" x2="61140" y2="21395"/>
                        <a14:foregroundMark x1="48123" y1="14969" x2="45596" y2="13721"/>
                        <a14:foregroundMark x1="61140" y1="21395" x2="59441" y2="20556"/>
                        <a14:foregroundMark x1="37707" y1="32525" x2="32815" y2="44186"/>
                        <a14:foregroundMark x1="45596" y1="13721" x2="43429" y2="18886"/>
                        <a14:foregroundMark x1="32815" y1="44186" x2="29016" y2="82791"/>
                        <a14:foregroundMark x1="29016" y1="82791" x2="51295" y2="83023"/>
                        <a14:foregroundMark x1="51295" y1="83023" x2="65630" y2="52558"/>
                        <a14:foregroundMark x1="65630" y1="52558" x2="55786" y2="27674"/>
                        <a14:foregroundMark x1="35557" y1="27674" x2="31952" y2="27674"/>
                        <a14:foregroundMark x1="55786" y1="27674" x2="42718" y2="27674"/>
                        <a14:foregroundMark x1="31952" y1="27674" x2="23489" y2="51163"/>
                        <a14:foregroundMark x1="23489" y1="51163" x2="27979" y2="76512"/>
                        <a14:foregroundMark x1="27979" y1="76512" x2="47496" y2="86744"/>
                        <a14:foregroundMark x1="47496" y1="86744" x2="66321" y2="88140"/>
                        <a14:foregroundMark x1="62694" y1="40000" x2="47668" y2="48372"/>
                        <a14:foregroundMark x1="47668" y1="48372" x2="33851" y2="71628"/>
                        <a14:foregroundMark x1="26079" y1="40465" x2="14162" y2="56512"/>
                        <a14:foregroundMark x1="14162" y1="56512" x2="9499" y2="83721"/>
                        <a14:foregroundMark x1="7775" y1="51725" x2="7427" y2="52558"/>
                        <a14:foregroundMark x1="13644" y1="37674" x2="12172" y2="41198"/>
                        <a14:foregroundMark x1="7427" y1="52558" x2="5009" y2="65581"/>
                        <a14:foregroundMark x1="5009" y1="65581" x2="5872" y2="75581"/>
                        <a14:foregroundMark x1="2250" y1="60930" x2="3627" y2="98837"/>
                        <a14:foregroundMark x1="10363" y1="64651" x2="21589" y2="70233"/>
                        <a14:foregroundMark x1="21589" y1="70233" x2="45250" y2="73023"/>
                        <a14:foregroundMark x1="45250" y1="73023" x2="50086" y2="75349"/>
                        <a14:foregroundMark x1="90846" y1="68605" x2="98446" y2="88837"/>
                        <a14:foregroundMark x1="94301" y1="8140" x2="66303" y2="5394"/>
                        <a14:foregroundMark x1="20430" y1="4777" x2="7254" y2="7674"/>
                        <a14:backgroundMark x1="72712" y1="2326" x2="83420" y2="0"/>
                        <a14:backgroundMark x1="64594" y1="3256" x2="49568" y2="18372"/>
                        <a14:backgroundMark x1="45250" y1="3721" x2="60276" y2="19535"/>
                        <a14:backgroundMark x1="62349" y1="3721" x2="51123" y2="14884"/>
                        <a14:backgroundMark x1="51123" y1="14884" x2="49396" y2="15349"/>
                        <a14:backgroundMark x1="44387" y1="1628" x2="59585" y2="4651"/>
                        <a14:backgroundMark x1="59585" y1="4651" x2="65458" y2="4419"/>
                        <a14:backgroundMark x1="59413" y1="1395" x2="37997" y2="4186"/>
                        <a14:backgroundMark x1="36960" y1="2093" x2="43351" y2="11860"/>
                        <a14:backgroundMark x1="28152" y1="3256" x2="40933" y2="32093"/>
                        <a14:backgroundMark x1="30225" y1="3488" x2="24180" y2="8837"/>
                        <a14:backgroundMark x1="24698" y1="5116" x2="31434" y2="9070"/>
                        <a14:backgroundMark x1="31952" y1="3023" x2="22971" y2="9302"/>
                        <a14:backgroundMark x1="26598" y1="4651" x2="30397" y2="6977"/>
                        <a14:backgroundMark x1="30570" y1="1860" x2="38860" y2="19535"/>
                        <a14:backgroundMark x1="34888" y1="9070" x2="43869" y2="26744"/>
                        <a14:backgroundMark x1="39896" y1="7209" x2="35060" y2="17907"/>
                        <a14:backgroundMark x1="34024" y1="3023" x2="38342" y2="3488"/>
                        <a14:backgroundMark x1="34370" y1="2093" x2="23489" y2="3721"/>
                        <a14:backgroundMark x1="23489" y1="3721" x2="23316" y2="5581"/>
                        <a14:backgroundMark x1="24180" y1="8140" x2="27807" y2="9302"/>
                        <a14:backgroundMark x1="13126" y1="14419" x2="3454" y2="20465"/>
                        <a14:backgroundMark x1="3454" y1="20465" x2="2418" y2="23721"/>
                        <a14:backgroundMark x1="4145" y1="15116" x2="173" y2="16744"/>
                        <a14:backgroundMark x1="9672" y1="15116" x2="864" y2="23256"/>
                        <a14:backgroundMark x1="864" y1="23256" x2="1554" y2="29767"/>
                        <a14:backgroundMark x1="4491" y1="23488" x2="11054" y2="33953"/>
                        <a14:backgroundMark x1="11054" y1="33953" x2="16753" y2="33023"/>
                        <a14:backgroundMark x1="19516" y1="25349" x2="18653" y2="34186"/>
                        <a14:backgroundMark x1="16580" y1="25349" x2="12435" y2="33488"/>
                        <a14:backgroundMark x1="21244" y1="36977" x2="14508" y2="44884"/>
                        <a14:backgroundMark x1="17444" y1="44651" x2="864" y2="44186"/>
                        <a14:backgroundMark x1="8117" y1="46512" x2="5699" y2="48372"/>
                        <a14:backgroundMark x1="6908" y1="45581" x2="15371" y2="49302"/>
                        <a14:backgroundMark x1="14853" y1="46047" x2="4145" y2="49070"/>
                        <a14:backgroundMark x1="4145" y1="30698" x2="9672" y2="33023"/>
                        <a14:backgroundMark x1="14162" y1="11395" x2="6908" y2="15116"/>
                        <a14:backgroundMark x1="7599" y1="11163" x2="12263" y2="13721"/>
                        <a14:backgroundMark x1="1382" y1="53256" x2="1554" y2="60000"/>
                        <a14:backgroundMark x1="1382" y1="53023" x2="1382" y2="60930"/>
                        <a14:backgroundMark x1="1382" y1="51628" x2="1382" y2="58605"/>
                        <a14:backgroundMark x1="864" y1="51163" x2="864" y2="553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5321" y="2607340"/>
            <a:ext cx="5144585" cy="38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41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BED140-7D3A-4CEC-86C5-6CD67B34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Graph Convolutional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88025-376D-4C5E-9D21-3AE0F56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37" y="3672527"/>
            <a:ext cx="1804678" cy="17906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D94E4A-B39D-4AC2-B99D-1536D57D6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768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Convolutional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7C222-D2AC-46D0-BE00-D87142C53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90" t="4379" r="3643" b="4620"/>
          <a:stretch/>
        </p:blipFill>
        <p:spPr>
          <a:xfrm>
            <a:off x="3150607" y="2806573"/>
            <a:ext cx="1077362" cy="34222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8BAC18-238D-4798-924F-B06227ACD73E}"/>
              </a:ext>
            </a:extLst>
          </p:cNvPr>
          <p:cNvSpPr txBox="1">
            <a:spLocks/>
          </p:cNvSpPr>
          <p:nvPr/>
        </p:nvSpPr>
        <p:spPr>
          <a:xfrm>
            <a:off x="5923229" y="1825625"/>
            <a:ext cx="6268771" cy="5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</a:rPr>
              <a:t>Graph Convolutional Networks (GCNs)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6712C8-E384-48D3-A988-416C0E48F3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3" b="98605" l="2073" r="98446">
                        <a14:foregroundMark x1="33232" y1="22428" x2="23489" y2="42326"/>
                        <a14:foregroundMark x1="23489" y1="42326" x2="27116" y2="61395"/>
                        <a14:foregroundMark x1="27116" y1="61395" x2="46459" y2="78605"/>
                        <a14:foregroundMark x1="46459" y1="78605" x2="66667" y2="81395"/>
                        <a14:foregroundMark x1="66667" y1="81395" x2="72193" y2="63488"/>
                        <a14:foregroundMark x1="72193" y1="63488" x2="65112" y2="36512"/>
                        <a14:foregroundMark x1="65112" y1="36512" x2="45250" y2="19767"/>
                        <a14:foregroundMark x1="32828" y1="21516" x2="18826" y2="23488"/>
                        <a14:foregroundMark x1="45250" y1="19767" x2="43968" y2="19947"/>
                        <a14:foregroundMark x1="6914" y1="35734" x2="2763" y2="40000"/>
                        <a14:foregroundMark x1="18826" y1="23488" x2="17382" y2="24973"/>
                        <a14:foregroundMark x1="4247" y1="49258" x2="9326" y2="80930"/>
                        <a14:foregroundMark x1="2763" y1="40000" x2="2913" y2="40938"/>
                        <a14:foregroundMark x1="9326" y1="80930" x2="50777" y2="89535"/>
                        <a14:foregroundMark x1="50777" y1="89535" x2="81865" y2="69767"/>
                        <a14:foregroundMark x1="81865" y1="69767" x2="81693" y2="38605"/>
                        <a14:foregroundMark x1="81693" y1="38605" x2="64871" y2="7834"/>
                        <a14:foregroundMark x1="47792" y1="12384" x2="41593" y2="15273"/>
                        <a14:foregroundMark x1="40074" y1="32715" x2="37133" y2="91395"/>
                        <a14:foregroundMark x1="37133" y1="91395" x2="51813" y2="92093"/>
                        <a14:foregroundMark x1="51813" y1="92093" x2="70121" y2="68372"/>
                        <a14:foregroundMark x1="70121" y1="68372" x2="73921" y2="33256"/>
                        <a14:foregroundMark x1="73921" y1="33256" x2="60113" y2="19734"/>
                        <a14:foregroundMark x1="11733" y1="8635" x2="11226" y2="8605"/>
                        <a14:foregroundMark x1="22962" y1="9289" x2="12490" y2="8679"/>
                        <a14:foregroundMark x1="47181" y1="10700" x2="44693" y2="10555"/>
                        <a14:foregroundMark x1="11226" y1="8605" x2="11123" y2="8948"/>
                        <a14:foregroundMark x1="5953" y1="52240" x2="6390" y2="95814"/>
                        <a14:foregroundMark x1="5782" y1="35257" x2="5840" y2="41020"/>
                        <a14:foregroundMark x1="6390" y1="95814" x2="39033" y2="96047"/>
                        <a14:foregroundMark x1="39033" y1="96047" x2="90846" y2="74884"/>
                        <a14:foregroundMark x1="90846" y1="74884" x2="78238" y2="23256"/>
                        <a14:foregroundMark x1="78238" y1="23256" x2="65771" y2="3742"/>
                        <a14:foregroundMark x1="36343" y1="29447" x2="25216" y2="50698"/>
                        <a14:foregroundMark x1="46521" y1="10006" x2="42662" y2="17377"/>
                        <a14:foregroundMark x1="25216" y1="50698" x2="28497" y2="86047"/>
                        <a14:foregroundMark x1="28497" y1="86047" x2="45423" y2="93488"/>
                        <a14:foregroundMark x1="45423" y1="93488" x2="80656" y2="71395"/>
                        <a14:foregroundMark x1="80656" y1="71395" x2="93264" y2="39302"/>
                        <a14:foregroundMark x1="93264" y1="39302" x2="62037" y2="17384"/>
                        <a14:foregroundMark x1="30885" y1="17134" x2="16062" y2="17442"/>
                        <a14:foregroundMark x1="48289" y1="16772" x2="42417" y2="16894"/>
                        <a14:foregroundMark x1="16062" y1="17442" x2="11071" y2="19886"/>
                        <a14:foregroundMark x1="2033" y1="46692" x2="2073" y2="47442"/>
                        <a14:foregroundMark x1="1130" y1="29849" x2="1723" y2="40905"/>
                        <a14:foregroundMark x1="4377" y1="55453" x2="15717" y2="94884"/>
                        <a14:foregroundMark x1="2073" y1="47442" x2="3143" y2="51163"/>
                        <a14:foregroundMark x1="15717" y1="94884" x2="59758" y2="93721"/>
                        <a14:foregroundMark x1="59758" y1="93721" x2="80138" y2="57209"/>
                        <a14:foregroundMark x1="80138" y1="57209" x2="61140" y2="21395"/>
                        <a14:foregroundMark x1="48123" y1="14969" x2="45596" y2="13721"/>
                        <a14:foregroundMark x1="61140" y1="21395" x2="59441" y2="20556"/>
                        <a14:foregroundMark x1="37707" y1="32525" x2="32815" y2="44186"/>
                        <a14:foregroundMark x1="45596" y1="13721" x2="43429" y2="18886"/>
                        <a14:foregroundMark x1="32815" y1="44186" x2="29016" y2="82791"/>
                        <a14:foregroundMark x1="29016" y1="82791" x2="51295" y2="83023"/>
                        <a14:foregroundMark x1="51295" y1="83023" x2="65630" y2="52558"/>
                        <a14:foregroundMark x1="65630" y1="52558" x2="55786" y2="27674"/>
                        <a14:foregroundMark x1="35557" y1="27674" x2="31952" y2="27674"/>
                        <a14:foregroundMark x1="55786" y1="27674" x2="42718" y2="27674"/>
                        <a14:foregroundMark x1="31952" y1="27674" x2="23489" y2="51163"/>
                        <a14:foregroundMark x1="23489" y1="51163" x2="27979" y2="76512"/>
                        <a14:foregroundMark x1="27979" y1="76512" x2="47496" y2="86744"/>
                        <a14:foregroundMark x1="47496" y1="86744" x2="66321" y2="88140"/>
                        <a14:foregroundMark x1="62694" y1="40000" x2="47668" y2="48372"/>
                        <a14:foregroundMark x1="47668" y1="48372" x2="33851" y2="71628"/>
                        <a14:foregroundMark x1="26079" y1="40465" x2="14162" y2="56512"/>
                        <a14:foregroundMark x1="14162" y1="56512" x2="9499" y2="83721"/>
                        <a14:foregroundMark x1="7775" y1="51725" x2="7427" y2="52558"/>
                        <a14:foregroundMark x1="13644" y1="37674" x2="12172" y2="41198"/>
                        <a14:foregroundMark x1="7427" y1="52558" x2="5009" y2="65581"/>
                        <a14:foregroundMark x1="5009" y1="65581" x2="5872" y2="75581"/>
                        <a14:foregroundMark x1="2250" y1="60930" x2="3627" y2="98837"/>
                        <a14:foregroundMark x1="10363" y1="64651" x2="21589" y2="70233"/>
                        <a14:foregroundMark x1="21589" y1="70233" x2="45250" y2="73023"/>
                        <a14:foregroundMark x1="45250" y1="73023" x2="50086" y2="75349"/>
                        <a14:foregroundMark x1="90846" y1="68605" x2="98446" y2="88837"/>
                        <a14:foregroundMark x1="94301" y1="8140" x2="66303" y2="5394"/>
                        <a14:foregroundMark x1="20430" y1="4777" x2="7254" y2="7674"/>
                        <a14:backgroundMark x1="72712" y1="2326" x2="83420" y2="0"/>
                        <a14:backgroundMark x1="64594" y1="3256" x2="49568" y2="18372"/>
                        <a14:backgroundMark x1="45250" y1="3721" x2="60276" y2="19535"/>
                        <a14:backgroundMark x1="62349" y1="3721" x2="51123" y2="14884"/>
                        <a14:backgroundMark x1="51123" y1="14884" x2="49396" y2="15349"/>
                        <a14:backgroundMark x1="44387" y1="1628" x2="59585" y2="4651"/>
                        <a14:backgroundMark x1="59585" y1="4651" x2="65458" y2="4419"/>
                        <a14:backgroundMark x1="59413" y1="1395" x2="37997" y2="4186"/>
                        <a14:backgroundMark x1="36960" y1="2093" x2="43351" y2="11860"/>
                        <a14:backgroundMark x1="28152" y1="3256" x2="40933" y2="32093"/>
                        <a14:backgroundMark x1="30225" y1="3488" x2="24180" y2="8837"/>
                        <a14:backgroundMark x1="24698" y1="5116" x2="31434" y2="9070"/>
                        <a14:backgroundMark x1="31952" y1="3023" x2="22971" y2="9302"/>
                        <a14:backgroundMark x1="26598" y1="4651" x2="30397" y2="6977"/>
                        <a14:backgroundMark x1="30570" y1="1860" x2="38860" y2="19535"/>
                        <a14:backgroundMark x1="34888" y1="9070" x2="43869" y2="26744"/>
                        <a14:backgroundMark x1="39896" y1="7209" x2="35060" y2="17907"/>
                        <a14:backgroundMark x1="34024" y1="3023" x2="38342" y2="3488"/>
                        <a14:backgroundMark x1="34370" y1="2093" x2="23489" y2="3721"/>
                        <a14:backgroundMark x1="23489" y1="3721" x2="23316" y2="5581"/>
                        <a14:backgroundMark x1="24180" y1="8140" x2="27807" y2="9302"/>
                        <a14:backgroundMark x1="13126" y1="14419" x2="3454" y2="20465"/>
                        <a14:backgroundMark x1="3454" y1="20465" x2="2418" y2="23721"/>
                        <a14:backgroundMark x1="4145" y1="15116" x2="173" y2="16744"/>
                        <a14:backgroundMark x1="9672" y1="15116" x2="864" y2="23256"/>
                        <a14:backgroundMark x1="864" y1="23256" x2="1554" y2="29767"/>
                        <a14:backgroundMark x1="4491" y1="23488" x2="11054" y2="33953"/>
                        <a14:backgroundMark x1="11054" y1="33953" x2="16753" y2="33023"/>
                        <a14:backgroundMark x1="19516" y1="25349" x2="18653" y2="34186"/>
                        <a14:backgroundMark x1="16580" y1="25349" x2="12435" y2="33488"/>
                        <a14:backgroundMark x1="21244" y1="36977" x2="14508" y2="44884"/>
                        <a14:backgroundMark x1="17444" y1="44651" x2="864" y2="44186"/>
                        <a14:backgroundMark x1="8117" y1="46512" x2="5699" y2="48372"/>
                        <a14:backgroundMark x1="6908" y1="45581" x2="15371" y2="49302"/>
                        <a14:backgroundMark x1="14853" y1="46047" x2="4145" y2="49070"/>
                        <a14:backgroundMark x1="4145" y1="30698" x2="9672" y2="33023"/>
                        <a14:backgroundMark x1="14162" y1="11395" x2="6908" y2="15116"/>
                        <a14:backgroundMark x1="7599" y1="11163" x2="12263" y2="13721"/>
                        <a14:backgroundMark x1="1382" y1="53256" x2="1554" y2="60000"/>
                        <a14:backgroundMark x1="1382" y1="53023" x2="1382" y2="60930"/>
                        <a14:backgroundMark x1="1382" y1="51628" x2="1382" y2="58605"/>
                        <a14:backgroundMark x1="864" y1="51163" x2="864" y2="553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5321" y="2607340"/>
            <a:ext cx="5144585" cy="38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80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6163D2-8EFF-4095-99AF-94C4A41E6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Graph Convolutional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A5784E-EE87-4ED1-9E2F-8A3897B6A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53" y="3658546"/>
            <a:ext cx="1855154" cy="17906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A9E17A-177D-414F-BF99-D42187EC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768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Convolutional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AFA62-4096-4193-9545-82A238C3B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90" t="4379" r="3643" b="4620"/>
          <a:stretch/>
        </p:blipFill>
        <p:spPr>
          <a:xfrm>
            <a:off x="3150607" y="2806573"/>
            <a:ext cx="1077362" cy="34222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4DE0D7-5129-483F-80A2-2B81E710BDB2}"/>
              </a:ext>
            </a:extLst>
          </p:cNvPr>
          <p:cNvSpPr txBox="1">
            <a:spLocks/>
          </p:cNvSpPr>
          <p:nvPr/>
        </p:nvSpPr>
        <p:spPr>
          <a:xfrm>
            <a:off x="5923229" y="1825625"/>
            <a:ext cx="6268771" cy="5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</a:rPr>
              <a:t>Graph Convolutional Networks (GCNs)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DCE8A0-9503-4E95-9AE4-632BAD4F84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3" b="98605" l="2073" r="98446">
                        <a14:foregroundMark x1="33232" y1="22428" x2="23489" y2="42326"/>
                        <a14:foregroundMark x1="23489" y1="42326" x2="27116" y2="61395"/>
                        <a14:foregroundMark x1="27116" y1="61395" x2="46459" y2="78605"/>
                        <a14:foregroundMark x1="46459" y1="78605" x2="66667" y2="81395"/>
                        <a14:foregroundMark x1="66667" y1="81395" x2="72193" y2="63488"/>
                        <a14:foregroundMark x1="72193" y1="63488" x2="65112" y2="36512"/>
                        <a14:foregroundMark x1="65112" y1="36512" x2="45250" y2="19767"/>
                        <a14:foregroundMark x1="32828" y1="21516" x2="18826" y2="23488"/>
                        <a14:foregroundMark x1="45250" y1="19767" x2="43968" y2="19947"/>
                        <a14:foregroundMark x1="6914" y1="35734" x2="2763" y2="40000"/>
                        <a14:foregroundMark x1="18826" y1="23488" x2="17382" y2="24973"/>
                        <a14:foregroundMark x1="4247" y1="49258" x2="9326" y2="80930"/>
                        <a14:foregroundMark x1="2763" y1="40000" x2="2913" y2="40938"/>
                        <a14:foregroundMark x1="9326" y1="80930" x2="50777" y2="89535"/>
                        <a14:foregroundMark x1="50777" y1="89535" x2="81865" y2="69767"/>
                        <a14:foregroundMark x1="81865" y1="69767" x2="81693" y2="38605"/>
                        <a14:foregroundMark x1="81693" y1="38605" x2="64871" y2="7834"/>
                        <a14:foregroundMark x1="47792" y1="12384" x2="41593" y2="15273"/>
                        <a14:foregroundMark x1="40074" y1="32715" x2="37133" y2="91395"/>
                        <a14:foregroundMark x1="37133" y1="91395" x2="51813" y2="92093"/>
                        <a14:foregroundMark x1="51813" y1="92093" x2="70121" y2="68372"/>
                        <a14:foregroundMark x1="70121" y1="68372" x2="73921" y2="33256"/>
                        <a14:foregroundMark x1="73921" y1="33256" x2="60113" y2="19734"/>
                        <a14:foregroundMark x1="11733" y1="8635" x2="11226" y2="8605"/>
                        <a14:foregroundMark x1="22962" y1="9289" x2="12490" y2="8679"/>
                        <a14:foregroundMark x1="47181" y1="10700" x2="44693" y2="10555"/>
                        <a14:foregroundMark x1="11226" y1="8605" x2="11123" y2="8948"/>
                        <a14:foregroundMark x1="5953" y1="52240" x2="6390" y2="95814"/>
                        <a14:foregroundMark x1="5782" y1="35257" x2="5840" y2="41020"/>
                        <a14:foregroundMark x1="6390" y1="95814" x2="39033" y2="96047"/>
                        <a14:foregroundMark x1="39033" y1="96047" x2="90846" y2="74884"/>
                        <a14:foregroundMark x1="90846" y1="74884" x2="78238" y2="23256"/>
                        <a14:foregroundMark x1="78238" y1="23256" x2="65771" y2="3742"/>
                        <a14:foregroundMark x1="36343" y1="29447" x2="25216" y2="50698"/>
                        <a14:foregroundMark x1="46521" y1="10006" x2="42662" y2="17377"/>
                        <a14:foregroundMark x1="25216" y1="50698" x2="28497" y2="86047"/>
                        <a14:foregroundMark x1="28497" y1="86047" x2="45423" y2="93488"/>
                        <a14:foregroundMark x1="45423" y1="93488" x2="80656" y2="71395"/>
                        <a14:foregroundMark x1="80656" y1="71395" x2="93264" y2="39302"/>
                        <a14:foregroundMark x1="93264" y1="39302" x2="62037" y2="17384"/>
                        <a14:foregroundMark x1="30885" y1="17134" x2="16062" y2="17442"/>
                        <a14:foregroundMark x1="48289" y1="16772" x2="42417" y2="16894"/>
                        <a14:foregroundMark x1="16062" y1="17442" x2="11071" y2="19886"/>
                        <a14:foregroundMark x1="2033" y1="46692" x2="2073" y2="47442"/>
                        <a14:foregroundMark x1="1130" y1="29849" x2="1723" y2="40905"/>
                        <a14:foregroundMark x1="4377" y1="55453" x2="15717" y2="94884"/>
                        <a14:foregroundMark x1="2073" y1="47442" x2="3143" y2="51163"/>
                        <a14:foregroundMark x1="15717" y1="94884" x2="59758" y2="93721"/>
                        <a14:foregroundMark x1="59758" y1="93721" x2="80138" y2="57209"/>
                        <a14:foregroundMark x1="80138" y1="57209" x2="61140" y2="21395"/>
                        <a14:foregroundMark x1="48123" y1="14969" x2="45596" y2="13721"/>
                        <a14:foregroundMark x1="61140" y1="21395" x2="59441" y2="20556"/>
                        <a14:foregroundMark x1="37707" y1="32525" x2="32815" y2="44186"/>
                        <a14:foregroundMark x1="45596" y1="13721" x2="43429" y2="18886"/>
                        <a14:foregroundMark x1="32815" y1="44186" x2="29016" y2="82791"/>
                        <a14:foregroundMark x1="29016" y1="82791" x2="51295" y2="83023"/>
                        <a14:foregroundMark x1="51295" y1="83023" x2="65630" y2="52558"/>
                        <a14:foregroundMark x1="65630" y1="52558" x2="55786" y2="27674"/>
                        <a14:foregroundMark x1="35557" y1="27674" x2="31952" y2="27674"/>
                        <a14:foregroundMark x1="55786" y1="27674" x2="42718" y2="27674"/>
                        <a14:foregroundMark x1="31952" y1="27674" x2="23489" y2="51163"/>
                        <a14:foregroundMark x1="23489" y1="51163" x2="27979" y2="76512"/>
                        <a14:foregroundMark x1="27979" y1="76512" x2="47496" y2="86744"/>
                        <a14:foregroundMark x1="47496" y1="86744" x2="66321" y2="88140"/>
                        <a14:foregroundMark x1="62694" y1="40000" x2="47668" y2="48372"/>
                        <a14:foregroundMark x1="47668" y1="48372" x2="33851" y2="71628"/>
                        <a14:foregroundMark x1="26079" y1="40465" x2="14162" y2="56512"/>
                        <a14:foregroundMark x1="14162" y1="56512" x2="9499" y2="83721"/>
                        <a14:foregroundMark x1="7775" y1="51725" x2="7427" y2="52558"/>
                        <a14:foregroundMark x1="13644" y1="37674" x2="12172" y2="41198"/>
                        <a14:foregroundMark x1="7427" y1="52558" x2="5009" y2="65581"/>
                        <a14:foregroundMark x1="5009" y1="65581" x2="5872" y2="75581"/>
                        <a14:foregroundMark x1="2250" y1="60930" x2="3627" y2="98837"/>
                        <a14:foregroundMark x1="10363" y1="64651" x2="21589" y2="70233"/>
                        <a14:foregroundMark x1="21589" y1="70233" x2="45250" y2="73023"/>
                        <a14:foregroundMark x1="45250" y1="73023" x2="50086" y2="75349"/>
                        <a14:foregroundMark x1="90846" y1="68605" x2="98446" y2="88837"/>
                        <a14:foregroundMark x1="94301" y1="8140" x2="66303" y2="5394"/>
                        <a14:foregroundMark x1="20430" y1="4777" x2="7254" y2="7674"/>
                        <a14:backgroundMark x1="72712" y1="2326" x2="83420" y2="0"/>
                        <a14:backgroundMark x1="64594" y1="3256" x2="49568" y2="18372"/>
                        <a14:backgroundMark x1="45250" y1="3721" x2="60276" y2="19535"/>
                        <a14:backgroundMark x1="62349" y1="3721" x2="51123" y2="14884"/>
                        <a14:backgroundMark x1="51123" y1="14884" x2="49396" y2="15349"/>
                        <a14:backgroundMark x1="44387" y1="1628" x2="59585" y2="4651"/>
                        <a14:backgroundMark x1="59585" y1="4651" x2="65458" y2="4419"/>
                        <a14:backgroundMark x1="59413" y1="1395" x2="37997" y2="4186"/>
                        <a14:backgroundMark x1="36960" y1="2093" x2="43351" y2="11860"/>
                        <a14:backgroundMark x1="28152" y1="3256" x2="40933" y2="32093"/>
                        <a14:backgroundMark x1="30225" y1="3488" x2="24180" y2="8837"/>
                        <a14:backgroundMark x1="24698" y1="5116" x2="31434" y2="9070"/>
                        <a14:backgroundMark x1="31952" y1="3023" x2="22971" y2="9302"/>
                        <a14:backgroundMark x1="26598" y1="4651" x2="30397" y2="6977"/>
                        <a14:backgroundMark x1="30570" y1="1860" x2="38860" y2="19535"/>
                        <a14:backgroundMark x1="34888" y1="9070" x2="43869" y2="26744"/>
                        <a14:backgroundMark x1="39896" y1="7209" x2="35060" y2="17907"/>
                        <a14:backgroundMark x1="34024" y1="3023" x2="38342" y2="3488"/>
                        <a14:backgroundMark x1="34370" y1="2093" x2="23489" y2="3721"/>
                        <a14:backgroundMark x1="23489" y1="3721" x2="23316" y2="5581"/>
                        <a14:backgroundMark x1="24180" y1="8140" x2="27807" y2="9302"/>
                        <a14:backgroundMark x1="13126" y1="14419" x2="3454" y2="20465"/>
                        <a14:backgroundMark x1="3454" y1="20465" x2="2418" y2="23721"/>
                        <a14:backgroundMark x1="4145" y1="15116" x2="173" y2="16744"/>
                        <a14:backgroundMark x1="9672" y1="15116" x2="864" y2="23256"/>
                        <a14:backgroundMark x1="864" y1="23256" x2="1554" y2="29767"/>
                        <a14:backgroundMark x1="4491" y1="23488" x2="11054" y2="33953"/>
                        <a14:backgroundMark x1="11054" y1="33953" x2="16753" y2="33023"/>
                        <a14:backgroundMark x1="19516" y1="25349" x2="18653" y2="34186"/>
                        <a14:backgroundMark x1="16580" y1="25349" x2="12435" y2="33488"/>
                        <a14:backgroundMark x1="21244" y1="36977" x2="14508" y2="44884"/>
                        <a14:backgroundMark x1="17444" y1="44651" x2="864" y2="44186"/>
                        <a14:backgroundMark x1="8117" y1="46512" x2="5699" y2="48372"/>
                        <a14:backgroundMark x1="6908" y1="45581" x2="15371" y2="49302"/>
                        <a14:backgroundMark x1="14853" y1="46047" x2="4145" y2="49070"/>
                        <a14:backgroundMark x1="4145" y1="30698" x2="9672" y2="33023"/>
                        <a14:backgroundMark x1="14162" y1="11395" x2="6908" y2="15116"/>
                        <a14:backgroundMark x1="7599" y1="11163" x2="12263" y2="13721"/>
                        <a14:backgroundMark x1="1382" y1="53256" x2="1554" y2="60000"/>
                        <a14:backgroundMark x1="1382" y1="53023" x2="1382" y2="60930"/>
                        <a14:backgroundMark x1="1382" y1="51628" x2="1382" y2="58605"/>
                        <a14:backgroundMark x1="864" y1="51163" x2="864" y2="553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5321" y="2607340"/>
            <a:ext cx="5144585" cy="38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29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2E551-571C-4463-9C10-213F08871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Graph Convolutional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71D98D-2187-45D9-BD2D-5F5D44E67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768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Convolutional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737DF-A16A-47A8-BCEC-E02EE7861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90" t="4379" r="3643" b="4620"/>
          <a:stretch/>
        </p:blipFill>
        <p:spPr>
          <a:xfrm>
            <a:off x="3150607" y="2806573"/>
            <a:ext cx="1077362" cy="34222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48FFDE-4B01-4DB1-9126-0033E3A007B2}"/>
              </a:ext>
            </a:extLst>
          </p:cNvPr>
          <p:cNvSpPr txBox="1">
            <a:spLocks/>
          </p:cNvSpPr>
          <p:nvPr/>
        </p:nvSpPr>
        <p:spPr>
          <a:xfrm>
            <a:off x="5923229" y="1825625"/>
            <a:ext cx="6268771" cy="5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</a:rPr>
              <a:t>Graph Convolutional Networks (GCNs)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47EB05-3AED-4CA8-9D7A-39B94653C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3" b="98605" l="2073" r="98446">
                        <a14:foregroundMark x1="33232" y1="22428" x2="23489" y2="42326"/>
                        <a14:foregroundMark x1="23489" y1="42326" x2="27116" y2="61395"/>
                        <a14:foregroundMark x1="27116" y1="61395" x2="46459" y2="78605"/>
                        <a14:foregroundMark x1="46459" y1="78605" x2="66667" y2="81395"/>
                        <a14:foregroundMark x1="66667" y1="81395" x2="72193" y2="63488"/>
                        <a14:foregroundMark x1="72193" y1="63488" x2="65112" y2="36512"/>
                        <a14:foregroundMark x1="65112" y1="36512" x2="45250" y2="19767"/>
                        <a14:foregroundMark x1="32828" y1="21516" x2="18826" y2="23488"/>
                        <a14:foregroundMark x1="45250" y1="19767" x2="43968" y2="19947"/>
                        <a14:foregroundMark x1="6914" y1="35734" x2="2763" y2="40000"/>
                        <a14:foregroundMark x1="18826" y1="23488" x2="17382" y2="24973"/>
                        <a14:foregroundMark x1="4247" y1="49258" x2="9326" y2="80930"/>
                        <a14:foregroundMark x1="2763" y1="40000" x2="2913" y2="40938"/>
                        <a14:foregroundMark x1="9326" y1="80930" x2="50777" y2="89535"/>
                        <a14:foregroundMark x1="50777" y1="89535" x2="81865" y2="69767"/>
                        <a14:foregroundMark x1="81865" y1="69767" x2="81693" y2="38605"/>
                        <a14:foregroundMark x1="81693" y1="38605" x2="64871" y2="7834"/>
                        <a14:foregroundMark x1="47792" y1="12384" x2="41593" y2="15273"/>
                        <a14:foregroundMark x1="40074" y1="32715" x2="37133" y2="91395"/>
                        <a14:foregroundMark x1="37133" y1="91395" x2="51813" y2="92093"/>
                        <a14:foregroundMark x1="51813" y1="92093" x2="70121" y2="68372"/>
                        <a14:foregroundMark x1="70121" y1="68372" x2="73921" y2="33256"/>
                        <a14:foregroundMark x1="73921" y1="33256" x2="60113" y2="19734"/>
                        <a14:foregroundMark x1="11733" y1="8635" x2="11226" y2="8605"/>
                        <a14:foregroundMark x1="22962" y1="9289" x2="12490" y2="8679"/>
                        <a14:foregroundMark x1="47181" y1="10700" x2="44693" y2="10555"/>
                        <a14:foregroundMark x1="11226" y1="8605" x2="11123" y2="8948"/>
                        <a14:foregroundMark x1="5953" y1="52240" x2="6390" y2="95814"/>
                        <a14:foregroundMark x1="5782" y1="35257" x2="5840" y2="41020"/>
                        <a14:foregroundMark x1="6390" y1="95814" x2="39033" y2="96047"/>
                        <a14:foregroundMark x1="39033" y1="96047" x2="90846" y2="74884"/>
                        <a14:foregroundMark x1="90846" y1="74884" x2="78238" y2="23256"/>
                        <a14:foregroundMark x1="78238" y1="23256" x2="65771" y2="3742"/>
                        <a14:foregroundMark x1="36343" y1="29447" x2="25216" y2="50698"/>
                        <a14:foregroundMark x1="46521" y1="10006" x2="42662" y2="17377"/>
                        <a14:foregroundMark x1="25216" y1="50698" x2="28497" y2="86047"/>
                        <a14:foregroundMark x1="28497" y1="86047" x2="45423" y2="93488"/>
                        <a14:foregroundMark x1="45423" y1="93488" x2="80656" y2="71395"/>
                        <a14:foregroundMark x1="80656" y1="71395" x2="93264" y2="39302"/>
                        <a14:foregroundMark x1="93264" y1="39302" x2="62037" y2="17384"/>
                        <a14:foregroundMark x1="30885" y1="17134" x2="16062" y2="17442"/>
                        <a14:foregroundMark x1="48289" y1="16772" x2="42417" y2="16894"/>
                        <a14:foregroundMark x1="16062" y1="17442" x2="11071" y2="19886"/>
                        <a14:foregroundMark x1="2033" y1="46692" x2="2073" y2="47442"/>
                        <a14:foregroundMark x1="1130" y1="29849" x2="1723" y2="40905"/>
                        <a14:foregroundMark x1="4377" y1="55453" x2="15717" y2="94884"/>
                        <a14:foregroundMark x1="2073" y1="47442" x2="3143" y2="51163"/>
                        <a14:foregroundMark x1="15717" y1="94884" x2="59758" y2="93721"/>
                        <a14:foregroundMark x1="59758" y1="93721" x2="80138" y2="57209"/>
                        <a14:foregroundMark x1="80138" y1="57209" x2="61140" y2="21395"/>
                        <a14:foregroundMark x1="48123" y1="14969" x2="45596" y2="13721"/>
                        <a14:foregroundMark x1="61140" y1="21395" x2="59441" y2="20556"/>
                        <a14:foregroundMark x1="37707" y1="32525" x2="32815" y2="44186"/>
                        <a14:foregroundMark x1="45596" y1="13721" x2="43429" y2="18886"/>
                        <a14:foregroundMark x1="32815" y1="44186" x2="29016" y2="82791"/>
                        <a14:foregroundMark x1="29016" y1="82791" x2="51295" y2="83023"/>
                        <a14:foregroundMark x1="51295" y1="83023" x2="65630" y2="52558"/>
                        <a14:foregroundMark x1="65630" y1="52558" x2="55786" y2="27674"/>
                        <a14:foregroundMark x1="35557" y1="27674" x2="31952" y2="27674"/>
                        <a14:foregroundMark x1="55786" y1="27674" x2="42718" y2="27674"/>
                        <a14:foregroundMark x1="31952" y1="27674" x2="23489" y2="51163"/>
                        <a14:foregroundMark x1="23489" y1="51163" x2="27979" y2="76512"/>
                        <a14:foregroundMark x1="27979" y1="76512" x2="47496" y2="86744"/>
                        <a14:foregroundMark x1="47496" y1="86744" x2="66321" y2="88140"/>
                        <a14:foregroundMark x1="62694" y1="40000" x2="47668" y2="48372"/>
                        <a14:foregroundMark x1="47668" y1="48372" x2="33851" y2="71628"/>
                        <a14:foregroundMark x1="26079" y1="40465" x2="14162" y2="56512"/>
                        <a14:foregroundMark x1="14162" y1="56512" x2="9499" y2="83721"/>
                        <a14:foregroundMark x1="7775" y1="51725" x2="7427" y2="52558"/>
                        <a14:foregroundMark x1="13644" y1="37674" x2="12172" y2="41198"/>
                        <a14:foregroundMark x1="7427" y1="52558" x2="5009" y2="65581"/>
                        <a14:foregroundMark x1="5009" y1="65581" x2="5872" y2="75581"/>
                        <a14:foregroundMark x1="2250" y1="60930" x2="3627" y2="98837"/>
                        <a14:foregroundMark x1="10363" y1="64651" x2="21589" y2="70233"/>
                        <a14:foregroundMark x1="21589" y1="70233" x2="45250" y2="73023"/>
                        <a14:foregroundMark x1="45250" y1="73023" x2="50086" y2="75349"/>
                        <a14:foregroundMark x1="90846" y1="68605" x2="98446" y2="88837"/>
                        <a14:foregroundMark x1="94301" y1="8140" x2="66303" y2="5394"/>
                        <a14:foregroundMark x1="20430" y1="4777" x2="7254" y2="7674"/>
                        <a14:backgroundMark x1="72712" y1="2326" x2="83420" y2="0"/>
                        <a14:backgroundMark x1="64594" y1="3256" x2="49568" y2="18372"/>
                        <a14:backgroundMark x1="45250" y1="3721" x2="60276" y2="19535"/>
                        <a14:backgroundMark x1="62349" y1="3721" x2="51123" y2="14884"/>
                        <a14:backgroundMark x1="51123" y1="14884" x2="49396" y2="15349"/>
                        <a14:backgroundMark x1="44387" y1="1628" x2="59585" y2="4651"/>
                        <a14:backgroundMark x1="59585" y1="4651" x2="65458" y2="4419"/>
                        <a14:backgroundMark x1="59413" y1="1395" x2="37997" y2="4186"/>
                        <a14:backgroundMark x1="36960" y1="2093" x2="43351" y2="11860"/>
                        <a14:backgroundMark x1="28152" y1="3256" x2="40933" y2="32093"/>
                        <a14:backgroundMark x1="30225" y1="3488" x2="24180" y2="8837"/>
                        <a14:backgroundMark x1="24698" y1="5116" x2="31434" y2="9070"/>
                        <a14:backgroundMark x1="31952" y1="3023" x2="22971" y2="9302"/>
                        <a14:backgroundMark x1="26598" y1="4651" x2="30397" y2="6977"/>
                        <a14:backgroundMark x1="30570" y1="1860" x2="38860" y2="19535"/>
                        <a14:backgroundMark x1="34888" y1="9070" x2="43869" y2="26744"/>
                        <a14:backgroundMark x1="39896" y1="7209" x2="35060" y2="17907"/>
                        <a14:backgroundMark x1="34024" y1="3023" x2="38342" y2="3488"/>
                        <a14:backgroundMark x1="34370" y1="2093" x2="23489" y2="3721"/>
                        <a14:backgroundMark x1="23489" y1="3721" x2="23316" y2="5581"/>
                        <a14:backgroundMark x1="24180" y1="8140" x2="27807" y2="9302"/>
                        <a14:backgroundMark x1="13126" y1="14419" x2="3454" y2="20465"/>
                        <a14:backgroundMark x1="3454" y1="20465" x2="2418" y2="23721"/>
                        <a14:backgroundMark x1="4145" y1="15116" x2="173" y2="16744"/>
                        <a14:backgroundMark x1="9672" y1="15116" x2="864" y2="23256"/>
                        <a14:backgroundMark x1="864" y1="23256" x2="1554" y2="29767"/>
                        <a14:backgroundMark x1="4491" y1="23488" x2="11054" y2="33953"/>
                        <a14:backgroundMark x1="11054" y1="33953" x2="16753" y2="33023"/>
                        <a14:backgroundMark x1="19516" y1="25349" x2="18653" y2="34186"/>
                        <a14:backgroundMark x1="16580" y1="25349" x2="12435" y2="33488"/>
                        <a14:backgroundMark x1="21244" y1="36977" x2="14508" y2="44884"/>
                        <a14:backgroundMark x1="17444" y1="44651" x2="864" y2="44186"/>
                        <a14:backgroundMark x1="8117" y1="46512" x2="5699" y2="48372"/>
                        <a14:backgroundMark x1="6908" y1="45581" x2="15371" y2="49302"/>
                        <a14:backgroundMark x1="14853" y1="46047" x2="4145" y2="49070"/>
                        <a14:backgroundMark x1="4145" y1="30698" x2="9672" y2="33023"/>
                        <a14:backgroundMark x1="14162" y1="11395" x2="6908" y2="15116"/>
                        <a14:backgroundMark x1="7599" y1="11163" x2="12263" y2="13721"/>
                        <a14:backgroundMark x1="1382" y1="53256" x2="1554" y2="60000"/>
                        <a14:backgroundMark x1="1382" y1="53023" x2="1382" y2="60930"/>
                        <a14:backgroundMark x1="1382" y1="51628" x2="1382" y2="58605"/>
                        <a14:backgroundMark x1="864" y1="51163" x2="864" y2="553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5321" y="2607340"/>
            <a:ext cx="5144585" cy="38206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E25E7A-E71A-4EE6-B5A3-417AC68D0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99" y="3586491"/>
            <a:ext cx="1855154" cy="18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78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908D46-5CB4-4D6A-8BF5-297BC677F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Graph Convolutional Networks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C99B7B-66DD-4E36-9240-75A8AFDD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768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</a:rPr>
              <a:t>Convolutional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DC5CAC-D330-4B99-A79E-CB6AC4170112}"/>
              </a:ext>
            </a:extLst>
          </p:cNvPr>
          <p:cNvSpPr txBox="1">
            <a:spLocks/>
          </p:cNvSpPr>
          <p:nvPr/>
        </p:nvSpPr>
        <p:spPr>
          <a:xfrm>
            <a:off x="5923229" y="1825625"/>
            <a:ext cx="6268771" cy="5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Graph Convolutional Networks (GCNs)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69E7D-1C77-4753-80A9-F182141D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r="7224"/>
          <a:stretch/>
        </p:blipFill>
        <p:spPr>
          <a:xfrm>
            <a:off x="7353498" y="3189917"/>
            <a:ext cx="3555134" cy="2703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BB9212-ACED-46A7-88B1-F4D6B178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5" y="2635930"/>
            <a:ext cx="3850558" cy="37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DF175A-D661-4312-88A0-4BD75B698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02" l="0" r="99482">
                        <a14:foregroundMark x1="50259" y1="5473" x2="50777" y2="20398"/>
                        <a14:foregroundMark x1="28805" y1="29811" x2="2591" y2="56219"/>
                        <a14:foregroundMark x1="50000" y1="8458" x2="48371" y2="10099"/>
                        <a14:foregroundMark x1="2591" y1="56219" x2="1813" y2="58209"/>
                        <a14:foregroundMark x1="59585" y1="22886" x2="14249" y2="72637"/>
                        <a14:foregroundMark x1="83420" y1="53234" x2="23575" y2="75124"/>
                        <a14:foregroundMark x1="23575" y1="75124" x2="9845" y2="75124"/>
                        <a14:foregroundMark x1="94819" y1="22886" x2="40933" y2="57214"/>
                        <a14:foregroundMark x1="40933" y1="57214" x2="36528" y2="57214"/>
                        <a14:foregroundMark x1="67876" y1="7463" x2="88601" y2="30348"/>
                        <a14:foregroundMark x1="91451" y1="6468" x2="81606" y2="19403"/>
                        <a14:foregroundMark x1="84456" y1="7960" x2="93782" y2="32338"/>
                        <a14:foregroundMark x1="93782" y1="32338" x2="91451" y2="60199"/>
                        <a14:foregroundMark x1="95078" y1="4478" x2="95855" y2="44776"/>
                        <a14:foregroundMark x1="95596" y1="10448" x2="82124" y2="0"/>
                        <a14:foregroundMark x1="16973" y1="395" x2="0" y2="498"/>
                        <a14:foregroundMark x1="82124" y1="0" x2="28147" y2="327"/>
                        <a14:foregroundMark x1="22498" y1="24736" x2="259" y2="53731"/>
                        <a14:foregroundMark x1="259" y1="53731" x2="259" y2="53731"/>
                        <a14:foregroundMark x1="44940" y1="21891" x2="52073" y2="21891"/>
                        <a14:foregroundMark x1="38803" y1="21891" x2="39897" y2="21891"/>
                        <a14:foregroundMark x1="52073" y1="21891" x2="74870" y2="18905"/>
                        <a14:foregroundMark x1="80829" y1="5970" x2="95337" y2="2985"/>
                        <a14:foregroundMark x1="95337" y1="2985" x2="97927" y2="0"/>
                        <a14:foregroundMark x1="87306" y1="30846" x2="82902" y2="68159"/>
                        <a14:foregroundMark x1="82902" y1="68159" x2="65544" y2="82090"/>
                        <a14:foregroundMark x1="65544" y1="82090" x2="41710" y2="87562"/>
                        <a14:foregroundMark x1="8290" y1="76119" x2="19171" y2="83582"/>
                        <a14:foregroundMark x1="20207" y1="83085" x2="7772" y2="88060"/>
                        <a14:foregroundMark x1="7513" y1="84577" x2="24093" y2="98507"/>
                        <a14:foregroundMark x1="24093" y1="98507" x2="37824" y2="98507"/>
                        <a14:foregroundMark x1="37824" y1="98507" x2="45337" y2="98010"/>
                        <a14:foregroundMark x1="63731" y1="92040" x2="98446" y2="84577"/>
                        <a14:foregroundMark x1="98446" y1="84577" x2="99482" y2="84080"/>
                        <a14:foregroundMark x1="96114" y1="56716" x2="74611" y2="82587"/>
                        <a14:foregroundMark x1="41710" y1="73134" x2="76684" y2="86567"/>
                        <a14:foregroundMark x1="76684" y1="86567" x2="82383" y2="81095"/>
                        <a14:foregroundMark x1="81865" y1="52239" x2="45596" y2="76119"/>
                        <a14:foregroundMark x1="45596" y1="76119" x2="18912" y2="76617"/>
                        <a14:foregroundMark x1="19948" y1="88557" x2="70207" y2="95522"/>
                        <a14:foregroundMark x1="95078" y1="92537" x2="82124" y2="92537"/>
                        <a14:foregroundMark x1="82124" y1="92537" x2="81865" y2="92040"/>
                        <a14:foregroundMark x1="83161" y1="68159" x2="91451" y2="70647"/>
                        <a14:foregroundMark x1="99482" y1="9453" x2="97150" y2="87065"/>
                        <a14:foregroundMark x1="89637" y1="30846" x2="87565" y2="995"/>
                        <a14:foregroundMark x1="77720" y1="44776" x2="91451" y2="0"/>
                        <a14:foregroundMark x1="81606" y1="44279" x2="62953" y2="12438"/>
                        <a14:foregroundMark x1="60881" y1="11940" x2="82642" y2="11940"/>
                        <a14:foregroundMark x1="38360" y1="9837" x2="29523" y2="10583"/>
                        <a14:foregroundMark x1="78238" y1="6468" x2="48702" y2="8963"/>
                        <a14:foregroundMark x1="11463" y1="16382" x2="4922" y2="30846"/>
                        <a14:foregroundMark x1="4922" y1="30846" x2="6477" y2="60199"/>
                        <a14:foregroundMark x1="6477" y1="60199" x2="11917" y2="84577"/>
                        <a14:foregroundMark x1="11917" y1="84577" x2="13990" y2="58706"/>
                        <a14:foregroundMark x1="13990" y1="58706" x2="28916" y2="29367"/>
                        <a14:foregroundMark x1="29861" y1="31391" x2="17617" y2="63184"/>
                        <a14:foregroundMark x1="17617" y1="63184" x2="6218" y2="80597"/>
                        <a14:foregroundMark x1="6218" y1="80597" x2="16321" y2="98507"/>
                        <a14:foregroundMark x1="16321" y1="98507" x2="25933" y2="30507"/>
                        <a14:foregroundMark x1="30790" y1="16423" x2="33938" y2="7960"/>
                        <a14:foregroundMark x1="33938" y1="7960" x2="28482" y2="7022"/>
                        <a14:foregroundMark x1="10146" y1="12918" x2="5699" y2="18408"/>
                        <a14:foregroundMark x1="5699" y1="18408" x2="259" y2="45771"/>
                        <a14:foregroundMark x1="259" y1="45771" x2="3368" y2="19403"/>
                        <a14:foregroundMark x1="3368" y1="19403" x2="19430" y2="25871"/>
                        <a14:foregroundMark x1="19430" y1="25871" x2="5699" y2="33831"/>
                        <a14:foregroundMark x1="5699" y1="33831" x2="17757" y2="16769"/>
                        <a14:foregroundMark x1="5181" y1="13433" x2="0" y2="4478"/>
                        <a14:foregroundMark x1="1554" y1="65672" x2="6995" y2="91045"/>
                        <a14:foregroundMark x1="6995" y1="91045" x2="13212" y2="99502"/>
                        <a14:foregroundMark x1="4404" y1="86567" x2="3109" y2="99005"/>
                        <a14:foregroundMark x1="13731" y1="1990" x2="27461" y2="1493"/>
                        <a14:foregroundMark x1="27461" y1="1493" x2="28238" y2="1493"/>
                        <a14:backgroundMark x1="19665" y1="8852" x2="29793" y2="25871"/>
                        <a14:backgroundMark x1="29793" y1="25871" x2="41969" y2="12935"/>
                        <a14:backgroundMark x1="41969" y1="12935" x2="42746" y2="10448"/>
                        <a14:backgroundMark x1="44819" y1="4975" x2="39896" y2="21891"/>
                        <a14:backgroundMark x1="28756" y1="7960" x2="26414" y2="6996"/>
                        <a14:backgroundMark x1="15855" y1="8990" x2="9585" y2="114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0316" y="3953168"/>
            <a:ext cx="3676650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7B7125-282C-4CD5-8660-557BC076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of Neural Nets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B8BB43-0572-4A78-81D7-339853C21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647" y="1817604"/>
            <a:ext cx="788870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Universal Approximation Theorem</a:t>
            </a:r>
          </a:p>
          <a:p>
            <a:pPr marL="0" indent="0" algn="ctr">
              <a:buNone/>
            </a:pPr>
            <a:r>
              <a:rPr lang="en-US" sz="2000" i="1" dirty="0"/>
              <a:t>A feedforward network with a single layer is sufficient to approximate, to an arbitrary precision, any continuous function.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65B485-1273-43A6-B077-EE858169A406}"/>
              </a:ext>
            </a:extLst>
          </p:cNvPr>
          <p:cNvSpPr/>
          <p:nvPr/>
        </p:nvSpPr>
        <p:spPr>
          <a:xfrm>
            <a:off x="1732546" y="3239294"/>
            <a:ext cx="8726905" cy="75397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Caveats: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00FAA-492A-40BC-AD39-83E6BF7C4090}"/>
              </a:ext>
            </a:extLst>
          </p:cNvPr>
          <p:cNvSpPr txBox="1"/>
          <p:nvPr/>
        </p:nvSpPr>
        <p:spPr>
          <a:xfrm>
            <a:off x="2344152" y="4723189"/>
            <a:ext cx="2053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The number of hidden units may be infeasibly large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9D341-0266-4AC5-A4E8-09DCC154DB7B}"/>
              </a:ext>
            </a:extLst>
          </p:cNvPr>
          <p:cNvSpPr txBox="1"/>
          <p:nvPr/>
        </p:nvSpPr>
        <p:spPr>
          <a:xfrm>
            <a:off x="7648076" y="4723189"/>
            <a:ext cx="1927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The resulting model may not generalize</a:t>
            </a:r>
          </a:p>
        </p:txBody>
      </p:sp>
    </p:spTree>
    <p:extLst>
      <p:ext uri="{BB962C8B-B14F-4D97-AF65-F5344CB8AC3E}">
        <p14:creationId xmlns:p14="http://schemas.microsoft.com/office/powerpoint/2010/main" val="239791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69F7AD-7EBB-4491-9781-70F87945A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r="7224"/>
          <a:stretch/>
        </p:blipFill>
        <p:spPr>
          <a:xfrm>
            <a:off x="7353498" y="3189917"/>
            <a:ext cx="3555134" cy="27037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BA1311-2637-4A5F-9F7A-A8944FCC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Graph Convolutional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BD6E4C-C00C-44F7-8823-CEBE2B937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768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</a:rPr>
              <a:t>Convolutional Networks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BA79E-4120-4796-9232-7696AD4D10E7}"/>
              </a:ext>
            </a:extLst>
          </p:cNvPr>
          <p:cNvSpPr txBox="1">
            <a:spLocks/>
          </p:cNvSpPr>
          <p:nvPr/>
        </p:nvSpPr>
        <p:spPr>
          <a:xfrm>
            <a:off x="5923229" y="1825625"/>
            <a:ext cx="6268771" cy="5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Graph Convolutional Networks (GCNs)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978FC-BD0E-413A-8749-3D6421E469F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9412507" y="4807390"/>
            <a:ext cx="856138" cy="4874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505DAD-40A9-4053-A7B4-7C5A16A4035B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002827" y="5129564"/>
            <a:ext cx="2187897" cy="353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FB228A0-D068-4EC4-B389-2E466C10D4A3}"/>
              </a:ext>
            </a:extLst>
          </p:cNvPr>
          <p:cNvSpPr/>
          <p:nvPr/>
        </p:nvSpPr>
        <p:spPr>
          <a:xfrm>
            <a:off x="10190724" y="5216870"/>
            <a:ext cx="532079" cy="532079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038760-A6F1-438C-8D31-55893194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5" y="2635930"/>
            <a:ext cx="3850558" cy="37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71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26BA1B-D650-4997-B468-1C98DCD3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r="7224"/>
          <a:stretch/>
        </p:blipFill>
        <p:spPr>
          <a:xfrm>
            <a:off x="7353498" y="3189917"/>
            <a:ext cx="3555134" cy="27037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78FE7-C25A-43E1-819D-C81B868C9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Graph Convolutional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E5DFF4-CD0E-4E1E-9846-666DB3221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768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</a:rPr>
              <a:t>Convolutional Networks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9194B3-BDC2-4412-97B2-B91DCF190D64}"/>
              </a:ext>
            </a:extLst>
          </p:cNvPr>
          <p:cNvSpPr txBox="1">
            <a:spLocks/>
          </p:cNvSpPr>
          <p:nvPr/>
        </p:nvSpPr>
        <p:spPr>
          <a:xfrm>
            <a:off x="5923229" y="1825625"/>
            <a:ext cx="6268771" cy="5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Graph Convolutional Networks (GCNs)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E4B86-CBE0-47D4-9FF6-D612FB70FB72}"/>
              </a:ext>
            </a:extLst>
          </p:cNvPr>
          <p:cNvCxnSpPr>
            <a:cxnSpLocks/>
          </p:cNvCxnSpPr>
          <p:nvPr/>
        </p:nvCxnSpPr>
        <p:spPr>
          <a:xfrm flipV="1">
            <a:off x="7978764" y="4807390"/>
            <a:ext cx="1002274" cy="3221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84B6AB-A673-4E7C-ADE7-3B1A0F00522E}"/>
              </a:ext>
            </a:extLst>
          </p:cNvPr>
          <p:cNvCxnSpPr>
            <a:cxnSpLocks/>
          </p:cNvCxnSpPr>
          <p:nvPr/>
        </p:nvCxnSpPr>
        <p:spPr>
          <a:xfrm>
            <a:off x="7963664" y="5129564"/>
            <a:ext cx="2187897" cy="353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8A64355-3952-4F5E-90B0-CF548FACBFD1}"/>
              </a:ext>
            </a:extLst>
          </p:cNvPr>
          <p:cNvSpPr/>
          <p:nvPr/>
        </p:nvSpPr>
        <p:spPr>
          <a:xfrm>
            <a:off x="7440077" y="4879566"/>
            <a:ext cx="532079" cy="532079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3A4705-29A1-4279-B956-FC66FD8D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5" y="2635930"/>
            <a:ext cx="3850558" cy="37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8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0A7925-04EC-4D6B-A54A-2DE28861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r="7224"/>
          <a:stretch/>
        </p:blipFill>
        <p:spPr>
          <a:xfrm>
            <a:off x="7353498" y="3189917"/>
            <a:ext cx="3555134" cy="27037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D7FA65-4CB7-4684-B7C9-9BE5AB6B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Graph Convolutional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B400CD-73D4-4E4F-B8EF-E3FF263E3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768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</a:rPr>
              <a:t>Convolutional Networks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B93165-C332-4858-894C-E35DCD081A59}"/>
              </a:ext>
            </a:extLst>
          </p:cNvPr>
          <p:cNvSpPr txBox="1">
            <a:spLocks/>
          </p:cNvSpPr>
          <p:nvPr/>
        </p:nvSpPr>
        <p:spPr>
          <a:xfrm>
            <a:off x="5923229" y="1825625"/>
            <a:ext cx="6268771" cy="5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Graph Convolutional Networks (GCNs)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7819D7-7BB3-402C-A6B6-D4DA6FDB9DDB}"/>
              </a:ext>
            </a:extLst>
          </p:cNvPr>
          <p:cNvCxnSpPr>
            <a:cxnSpLocks/>
          </p:cNvCxnSpPr>
          <p:nvPr/>
        </p:nvCxnSpPr>
        <p:spPr>
          <a:xfrm flipV="1">
            <a:off x="7978764" y="4807390"/>
            <a:ext cx="1002274" cy="3221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0D0F19-90A3-47C2-9B7C-1F481D5EBF86}"/>
              </a:ext>
            </a:extLst>
          </p:cNvPr>
          <p:cNvCxnSpPr>
            <a:cxnSpLocks/>
          </p:cNvCxnSpPr>
          <p:nvPr/>
        </p:nvCxnSpPr>
        <p:spPr>
          <a:xfrm>
            <a:off x="9386183" y="4798337"/>
            <a:ext cx="835179" cy="488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5B7F157-087A-4F26-877F-CC5A59D1EEE0}"/>
              </a:ext>
            </a:extLst>
          </p:cNvPr>
          <p:cNvSpPr/>
          <p:nvPr/>
        </p:nvSpPr>
        <p:spPr>
          <a:xfrm>
            <a:off x="8935963" y="4343019"/>
            <a:ext cx="532079" cy="532079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BC9AD7-7AB3-468D-9869-D5955864C3FA}"/>
              </a:ext>
            </a:extLst>
          </p:cNvPr>
          <p:cNvCxnSpPr>
            <a:cxnSpLocks/>
          </p:cNvCxnSpPr>
          <p:nvPr/>
        </p:nvCxnSpPr>
        <p:spPr>
          <a:xfrm>
            <a:off x="8445193" y="4169321"/>
            <a:ext cx="508876" cy="2639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EE3185-A238-4000-8BC5-E4C77C34FBB8}"/>
              </a:ext>
            </a:extLst>
          </p:cNvPr>
          <p:cNvCxnSpPr>
            <a:cxnSpLocks/>
          </p:cNvCxnSpPr>
          <p:nvPr/>
        </p:nvCxnSpPr>
        <p:spPr>
          <a:xfrm flipV="1">
            <a:off x="9386183" y="3757188"/>
            <a:ext cx="572629" cy="6590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05C4413-56C4-4130-BB8F-E03C55F0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5" y="2635930"/>
            <a:ext cx="3850558" cy="37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32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141212-50A4-4C53-AB08-1FCB909CE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r="7224"/>
          <a:stretch/>
        </p:blipFill>
        <p:spPr>
          <a:xfrm>
            <a:off x="7353498" y="3189917"/>
            <a:ext cx="3555134" cy="27037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7E3FBB-4434-46F9-99F4-CEB21FA0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Graph Convolutional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39C2CD-7F8A-460A-BF48-0F65A868F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768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</a:rPr>
              <a:t>Convolutional Networks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D678F2-7FFB-44C3-A7C9-B42089B7277D}"/>
              </a:ext>
            </a:extLst>
          </p:cNvPr>
          <p:cNvSpPr txBox="1">
            <a:spLocks/>
          </p:cNvSpPr>
          <p:nvPr/>
        </p:nvSpPr>
        <p:spPr>
          <a:xfrm>
            <a:off x="5923229" y="1825625"/>
            <a:ext cx="6268771" cy="5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Graph Convolutional Networks (GCNs)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44A479-B085-49AC-B04D-E904FA20CB38}"/>
              </a:ext>
            </a:extLst>
          </p:cNvPr>
          <p:cNvSpPr/>
          <p:nvPr/>
        </p:nvSpPr>
        <p:spPr>
          <a:xfrm>
            <a:off x="7966400" y="3735340"/>
            <a:ext cx="532079" cy="532079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29456-B856-4F5E-9E3C-81C65967DBAA}"/>
              </a:ext>
            </a:extLst>
          </p:cNvPr>
          <p:cNvCxnSpPr>
            <a:cxnSpLocks/>
          </p:cNvCxnSpPr>
          <p:nvPr/>
        </p:nvCxnSpPr>
        <p:spPr>
          <a:xfrm>
            <a:off x="8445193" y="4169321"/>
            <a:ext cx="508876" cy="2639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1355118-CBBA-4657-AF36-5B2BB848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5" y="2635930"/>
            <a:ext cx="3850558" cy="37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74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CF5CC2-1958-4AEE-8E82-F7CE750A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r="7224"/>
          <a:stretch/>
        </p:blipFill>
        <p:spPr>
          <a:xfrm>
            <a:off x="7353498" y="3189917"/>
            <a:ext cx="3555134" cy="27037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A245460-9753-4EBF-B789-37BE3A45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Graph Convolutional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674A89-A664-4C6E-8D74-BD93AA9E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768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</a:rPr>
              <a:t>Convolutional Networks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0D5C3-46E2-4B9F-8649-9BC6119A8905}"/>
              </a:ext>
            </a:extLst>
          </p:cNvPr>
          <p:cNvSpPr txBox="1">
            <a:spLocks/>
          </p:cNvSpPr>
          <p:nvPr/>
        </p:nvSpPr>
        <p:spPr>
          <a:xfrm>
            <a:off x="5923229" y="1825625"/>
            <a:ext cx="6268771" cy="5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Graph Convolutional Networks (GCNs)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FDAE5B-0ECD-4E86-8A2A-3FE889929C2E}"/>
              </a:ext>
            </a:extLst>
          </p:cNvPr>
          <p:cNvSpPr/>
          <p:nvPr/>
        </p:nvSpPr>
        <p:spPr>
          <a:xfrm>
            <a:off x="9911099" y="3281982"/>
            <a:ext cx="532079" cy="532079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580D8D-D6CA-4D6D-B41C-78D746B85226}"/>
              </a:ext>
            </a:extLst>
          </p:cNvPr>
          <p:cNvCxnSpPr>
            <a:cxnSpLocks/>
          </p:cNvCxnSpPr>
          <p:nvPr/>
        </p:nvCxnSpPr>
        <p:spPr>
          <a:xfrm flipV="1">
            <a:off x="9394204" y="3765209"/>
            <a:ext cx="572629" cy="6590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A757DE8-D45F-48D2-AD3B-D810EB37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5" y="2635930"/>
            <a:ext cx="3850558" cy="37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85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CBC765-1150-4DD3-9B24-070D0477F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Graph Convolutional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7709C8-673C-4301-8DD3-41395181C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9768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</a:rPr>
              <a:t>Convolutional Networks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3037A2-E991-4892-B11E-4C15719CAF6F}"/>
              </a:ext>
            </a:extLst>
          </p:cNvPr>
          <p:cNvSpPr txBox="1">
            <a:spLocks/>
          </p:cNvSpPr>
          <p:nvPr/>
        </p:nvSpPr>
        <p:spPr>
          <a:xfrm>
            <a:off x="5923229" y="1825625"/>
            <a:ext cx="6268771" cy="5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Graph Convolutional Networks (GCNs)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93521-B2E4-46E7-890C-60B2D0758E26}"/>
              </a:ext>
            </a:extLst>
          </p:cNvPr>
          <p:cNvSpPr txBox="1"/>
          <p:nvPr/>
        </p:nvSpPr>
        <p:spPr>
          <a:xfrm>
            <a:off x="6497556" y="5930019"/>
            <a:ext cx="512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Friday</a:t>
            </a:r>
            <a:r>
              <a:rPr lang="en-US" dirty="0"/>
              <a:t>: Graph neural networks for odor prediction Alex </a:t>
            </a:r>
            <a:r>
              <a:rPr lang="en-US" dirty="0" err="1"/>
              <a:t>Wiltschko</a:t>
            </a:r>
            <a:r>
              <a:rPr lang="en-US" dirty="0"/>
              <a:t>, Google Brain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D122A-8870-408D-928E-F071FD29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05" y="2635930"/>
            <a:ext cx="3850558" cy="377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9F4EA6-582B-4D90-B806-4426086E3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r="7224"/>
          <a:stretch/>
        </p:blipFill>
        <p:spPr>
          <a:xfrm>
            <a:off x="7353498" y="3189917"/>
            <a:ext cx="3555134" cy="27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76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AB63-0FAB-4333-9654-A1B00289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From 3D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1DC2-E214-4478-B2AF-E49B492CA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1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Point clouds are </a:t>
            </a:r>
            <a:r>
              <a:rPr lang="en-US" sz="2400" b="1" dirty="0"/>
              <a:t>unordered sets </a:t>
            </a:r>
            <a:r>
              <a:rPr lang="en-US" sz="2400" dirty="0"/>
              <a:t>with </a:t>
            </a:r>
            <a:r>
              <a:rPr lang="en-US" sz="2400" b="1" dirty="0"/>
              <a:t>spatial dependence </a:t>
            </a:r>
            <a:r>
              <a:rPr lang="en-US" sz="2400" dirty="0"/>
              <a:t>between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150D6-7A97-4F66-9E8D-63F1C22FECB8}"/>
              </a:ext>
            </a:extLst>
          </p:cNvPr>
          <p:cNvSpPr txBox="1"/>
          <p:nvPr/>
        </p:nvSpPr>
        <p:spPr>
          <a:xfrm>
            <a:off x="4233250" y="5577113"/>
            <a:ext cx="3009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Part Segmentation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F6522-B3AC-48AA-B912-4FEE1396A071}"/>
              </a:ext>
            </a:extLst>
          </p:cNvPr>
          <p:cNvSpPr txBox="1"/>
          <p:nvPr/>
        </p:nvSpPr>
        <p:spPr>
          <a:xfrm>
            <a:off x="7661871" y="5530144"/>
            <a:ext cx="3839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Semantic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94893-2B13-4BEE-B2DB-B3BBD50F912B}"/>
              </a:ext>
            </a:extLst>
          </p:cNvPr>
          <p:cNvSpPr txBox="1"/>
          <p:nvPr/>
        </p:nvSpPr>
        <p:spPr>
          <a:xfrm>
            <a:off x="557542" y="5510335"/>
            <a:ext cx="3009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C2623-6414-4110-82F3-D92EC6D488C1}"/>
              </a:ext>
            </a:extLst>
          </p:cNvPr>
          <p:cNvSpPr txBox="1"/>
          <p:nvPr/>
        </p:nvSpPr>
        <p:spPr>
          <a:xfrm>
            <a:off x="2381058" y="2978207"/>
            <a:ext cx="112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mug?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2E234-EF7B-4758-9245-C233A7625903}"/>
              </a:ext>
            </a:extLst>
          </p:cNvPr>
          <p:cNvSpPr txBox="1"/>
          <p:nvPr/>
        </p:nvSpPr>
        <p:spPr>
          <a:xfrm>
            <a:off x="2390114" y="3871607"/>
            <a:ext cx="112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9E930-B7DA-4C5C-9952-5B2C92E9995B}"/>
              </a:ext>
            </a:extLst>
          </p:cNvPr>
          <p:cNvSpPr txBox="1"/>
          <p:nvPr/>
        </p:nvSpPr>
        <p:spPr>
          <a:xfrm>
            <a:off x="2381058" y="4805633"/>
            <a:ext cx="112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A3B583-0C76-4790-BA2A-01F57B67C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02"/>
          <a:stretch/>
        </p:blipFill>
        <p:spPr>
          <a:xfrm>
            <a:off x="891485" y="2598757"/>
            <a:ext cx="1410844" cy="2960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689C0-7968-481D-A984-8E712BB66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28"/>
          <a:stretch/>
        </p:blipFill>
        <p:spPr>
          <a:xfrm>
            <a:off x="4098471" y="2598757"/>
            <a:ext cx="7402448" cy="296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F5BB4-AADF-4E8A-85F2-01608023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Extending Graph CNNs to </a:t>
            </a:r>
            <a:r>
              <a:rPr lang="en-US" dirty="0" err="1">
                <a:solidFill>
                  <a:schemeClr val="bg1"/>
                </a:solidFill>
              </a:rPr>
              <a:t>Pointclouds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0FDA-85CD-4E9E-A7C3-164605BF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344" y="1690688"/>
            <a:ext cx="4168366" cy="727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Capture local geometric features of point clouds while maintaining order invariance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3C764-336D-463C-8CFA-A05CCC395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61" r="54330"/>
          <a:stretch/>
        </p:blipFill>
        <p:spPr>
          <a:xfrm>
            <a:off x="0" y="3016251"/>
            <a:ext cx="5568043" cy="3476624"/>
          </a:xfrm>
          <a:prstGeom prst="rect">
            <a:avLst/>
          </a:prstGeom>
        </p:spPr>
      </p:pic>
      <p:pic>
        <p:nvPicPr>
          <p:cNvPr id="4" name="bandicam 2020-12-14 13-03-20-3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6177" y="1877786"/>
            <a:ext cx="4748893" cy="43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6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1071-9BEA-4226-8C2F-016C9886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14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Frontiers II: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38E0A-F24A-4BA0-AB39-7FD522C6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1918"/>
            <a:ext cx="10515600" cy="6901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Uncertainty Estimation &amp; Bayesian Deep Learning</a:t>
            </a:r>
          </a:p>
        </p:txBody>
      </p:sp>
    </p:spTree>
    <p:extLst>
      <p:ext uri="{BB962C8B-B14F-4D97-AF65-F5344CB8AC3E}">
        <p14:creationId xmlns:p14="http://schemas.microsoft.com/office/powerpoint/2010/main" val="738158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FAF2-AF1A-48C6-A7D7-E9E52F73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care about uncertainty?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CCD09-BF2C-4D4E-8118-47F44ACDF907}"/>
              </a:ext>
            </a:extLst>
          </p:cNvPr>
          <p:cNvSpPr txBox="1"/>
          <p:nvPr/>
        </p:nvSpPr>
        <p:spPr>
          <a:xfrm>
            <a:off x="9398253" y="3018441"/>
            <a:ext cx="2000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 (cat)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DE8AB-2A4A-428C-A213-9583505EFA8B}"/>
              </a:ext>
            </a:extLst>
          </p:cNvPr>
          <p:cNvSpPr txBox="1"/>
          <p:nvPr/>
        </p:nvSpPr>
        <p:spPr>
          <a:xfrm>
            <a:off x="9398254" y="4425363"/>
            <a:ext cx="2000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 (dog)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49C42-0410-42C9-9BF7-1585274E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46" y="1804737"/>
            <a:ext cx="7927028" cy="45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5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02A51-CDCC-4D50-95A2-23AD6514A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9" b="99817" l="1771" r="98111">
                        <a14:foregroundMark x1="30224" y1="31502" x2="21133" y2="47619"/>
                        <a14:foregroundMark x1="21133" y1="47619" x2="18772" y2="64652"/>
                        <a14:foregroundMark x1="18772" y1="64652" x2="32113" y2="80769"/>
                        <a14:foregroundMark x1="48775" y1="79138" x2="56434" y2="78388"/>
                        <a14:foregroundMark x1="46443" y1="79366" x2="47998" y2="79214"/>
                        <a14:foregroundMark x1="32113" y1="80769" x2="40028" y2="79994"/>
                        <a14:foregroundMark x1="76536" y1="63755" x2="77568" y2="63004"/>
                        <a14:foregroundMark x1="56434" y1="78388" x2="70143" y2="68409"/>
                        <a14:foregroundMark x1="77568" y1="63004" x2="85714" y2="47619"/>
                        <a14:foregroundMark x1="85714" y1="47619" x2="85242" y2="34615"/>
                        <a14:foregroundMark x1="85242" y1="34615" x2="75207" y2="31685"/>
                        <a14:foregroundMark x1="58872" y1="42031" x2="55254" y2="44322"/>
                        <a14:foregroundMark x1="59852" y1="41410" x2="59341" y2="41734"/>
                        <a14:foregroundMark x1="75207" y1="31685" x2="66792" y2="37015"/>
                        <a14:foregroundMark x1="55254" y1="44322" x2="40732" y2="66850"/>
                        <a14:foregroundMark x1="38529" y1="79969" x2="37780" y2="84432"/>
                        <a14:foregroundMark x1="40732" y1="66850" x2="39592" y2="73639"/>
                        <a14:foregroundMark x1="37780" y1="84432" x2="46163" y2="98168"/>
                        <a14:foregroundMark x1="46163" y1="98168" x2="96340" y2="92674"/>
                        <a14:foregroundMark x1="96340" y1="92674" x2="88902" y2="35531"/>
                        <a14:foregroundMark x1="70849" y1="25048" x2="67769" y2="23260"/>
                        <a14:foregroundMark x1="88902" y1="35531" x2="71315" y2="25319"/>
                        <a14:foregroundMark x1="67769" y1="23260" x2="47565" y2="32903"/>
                        <a14:foregroundMark x1="23830" y1="63232" x2="16122" y2="73434"/>
                        <a14:foregroundMark x1="41397" y1="39980" x2="34554" y2="49037"/>
                        <a14:foregroundMark x1="11910" y1="80212" x2="14640" y2="91392"/>
                        <a14:foregroundMark x1="14640" y1="91392" x2="34120" y2="98718"/>
                        <a14:foregroundMark x1="34120" y1="98718" x2="59976" y2="86996"/>
                        <a14:foregroundMark x1="75141" y1="62407" x2="78276" y2="57326"/>
                        <a14:foregroundMark x1="59976" y1="86996" x2="71410" y2="68458"/>
                        <a14:foregroundMark x1="78276" y1="57326" x2="77150" y2="24925"/>
                        <a14:foregroundMark x1="69543" y1="14313" x2="53601" y2="2198"/>
                        <a14:foregroundMark x1="53601" y1="2198" x2="26446" y2="4579"/>
                        <a14:foregroundMark x1="26446" y1="4579" x2="3424" y2="20513"/>
                        <a14:foregroundMark x1="16378" y1="78108" x2="18418" y2="87179"/>
                        <a14:foregroundMark x1="15193" y1="72840" x2="15269" y2="73178"/>
                        <a14:foregroundMark x1="3424" y1="20513" x2="15085" y2="72358"/>
                        <a14:foregroundMark x1="37199" y1="73857" x2="41913" y2="70513"/>
                        <a14:foregroundMark x1="18418" y1="87179" x2="35800" y2="74849"/>
                        <a14:foregroundMark x1="41913" y1="70513" x2="52619" y2="42383"/>
                        <a14:foregroundMark x1="52035" y1="32903" x2="47816" y2="11905"/>
                        <a14:foregroundMark x1="47816" y1="11905" x2="39906" y2="733"/>
                        <a14:foregroundMark x1="39906" y1="733" x2="12397" y2="10989"/>
                        <a14:foregroundMark x1="12397" y1="10989" x2="3424" y2="44139"/>
                        <a14:foregroundMark x1="3424" y1="44139" x2="8312" y2="74470"/>
                        <a14:foregroundMark x1="13425" y1="78351" x2="33058" y2="91758"/>
                        <a14:foregroundMark x1="33058" y1="91758" x2="70602" y2="83516"/>
                        <a14:foregroundMark x1="70602" y1="83516" x2="85242" y2="54029"/>
                        <a14:foregroundMark x1="85242" y1="54029" x2="84298" y2="30952"/>
                        <a14:foregroundMark x1="69279" y1="17392" x2="68506" y2="16693"/>
                        <a14:foregroundMark x1="84298" y1="30952" x2="77590" y2="24896"/>
                        <a14:foregroundMark x1="68477" y1="16667" x2="46399" y2="19597"/>
                        <a14:foregroundMark x1="46399" y1="19597" x2="22314" y2="45971"/>
                        <a14:foregroundMark x1="21936" y1="53018" x2="21842" y2="54762"/>
                        <a14:foregroundMark x1="22314" y1="45971" x2="22000" y2="51813"/>
                        <a14:foregroundMark x1="36482" y1="23077" x2="20779" y2="42491"/>
                        <a14:foregroundMark x1="20779" y1="42491" x2="15821" y2="52198"/>
                        <a14:foregroundMark x1="38843" y1="19231" x2="6848" y2="40110"/>
                        <a14:foregroundMark x1="39433" y1="13553" x2="17237" y2="25275"/>
                        <a14:foregroundMark x1="26210" y1="9707" x2="76151" y2="2198"/>
                        <a14:foregroundMark x1="76151" y1="2198" x2="85360" y2="4029"/>
                        <a14:foregroundMark x1="92090" y1="8425" x2="98229" y2="36996"/>
                        <a14:foregroundMark x1="98229" y1="36996" x2="93861" y2="69048"/>
                        <a14:foregroundMark x1="85596" y1="21978" x2="82435" y2="21771"/>
                        <a14:foregroundMark x1="84537" y1="15469" x2="85596" y2="15751"/>
                        <a14:foregroundMark x1="2007" y1="11172" x2="5313" y2="50000"/>
                        <a14:foregroundMark x1="3660" y1="34432" x2="2243" y2="77839"/>
                        <a14:foregroundMark x1="2597" y1="14469" x2="10508" y2="1099"/>
                        <a14:foregroundMark x1="2597" y1="4945" x2="10508" y2="4945"/>
                        <a14:foregroundMark x1="58139" y1="41853" x2="74970" y2="53480"/>
                        <a14:foregroundMark x1="14522" y1="11722" x2="45184" y2="32903"/>
                        <a14:foregroundMark x1="74970" y1="53480" x2="83117" y2="55861"/>
                        <a14:foregroundMark x1="79457" y1="38828" x2="42031" y2="55678"/>
                        <a14:foregroundMark x1="42031" y1="55678" x2="34014" y2="56134"/>
                        <a14:foregroundMark x1="30697" y1="44505" x2="60598" y2="63126"/>
                        <a14:foregroundMark x1="61735" y1="60414" x2="54664" y2="65201"/>
                        <a14:foregroundMark x1="67651" y1="56410" x2="62278" y2="60047"/>
                        <a14:foregroundMark x1="54664" y1="65201" x2="36718" y2="69231"/>
                        <a14:foregroundMark x1="50010" y1="77942" x2="88430" y2="99817"/>
                        <a14:foregroundMark x1="50531" y1="42491" x2="55490" y2="41941"/>
                        <a14:foregroundMark x1="53365" y1="41026" x2="52066" y2="41392"/>
                        <a14:foregroundMark x1="31169" y1="62637" x2="26800" y2="66484"/>
                        <a14:backgroundMark x1="43920" y1="36813" x2="58914" y2="38462"/>
                        <a14:backgroundMark x1="59622" y1="37179" x2="39433" y2="37363"/>
                        <a14:backgroundMark x1="39669" y1="36447" x2="62692" y2="39011"/>
                        <a14:backgroundMark x1="62692" y1="39011" x2="66234" y2="38462"/>
                        <a14:backgroundMark x1="60331" y1="35531" x2="39669" y2="35531"/>
                        <a14:backgroundMark x1="40024" y1="35531" x2="58914" y2="36081"/>
                        <a14:backgroundMark x1="43920" y1="38462" x2="51166" y2="39450"/>
                        <a14:backgroundMark x1="54309" y1="38095" x2="60331" y2="39560"/>
                        <a14:backgroundMark x1="72963" y1="14103" x2="81464" y2="16484"/>
                        <a14:backgroundMark x1="71783" y1="22711" x2="79929" y2="22161"/>
                        <a14:backgroundMark x1="79929" y1="22161" x2="80283" y2="21245"/>
                        <a14:backgroundMark x1="80638" y1="21245" x2="69658" y2="20330"/>
                        <a14:backgroundMark x1="69658" y1="20330" x2="69185" y2="19963"/>
                        <a14:backgroundMark x1="70838" y1="18864" x2="78749" y2="22161"/>
                        <a14:backgroundMark x1="78749" y1="22161" x2="81700" y2="21612"/>
                        <a14:backgroundMark x1="81700" y1="20147" x2="74498" y2="21795"/>
                        <a14:backgroundMark x1="73200" y1="15018" x2="83589" y2="16484"/>
                        <a14:backgroundMark x1="83943" y1="14103" x2="73200" y2="15568"/>
                        <a14:backgroundMark x1="70012" y1="13187" x2="81228" y2="13553"/>
                        <a14:backgroundMark x1="71901" y1="12637" x2="79811" y2="14103"/>
                        <a14:backgroundMark x1="79811" y1="14103" x2="80992" y2="15201"/>
                        <a14:backgroundMark x1="76860" y1="15568" x2="70484" y2="16300"/>
                        <a14:backgroundMark x1="70012" y1="15568" x2="80283" y2="15018"/>
                        <a14:backgroundMark x1="80283" y1="15018" x2="83471" y2="15018"/>
                        <a14:backgroundMark x1="26092" y1="52930" x2="34711" y2="52747"/>
                        <a14:backgroundMark x1="34711" y1="52747" x2="34947" y2="52747"/>
                        <a14:backgroundMark x1="24911" y1="60440" x2="32231" y2="58608"/>
                        <a14:backgroundMark x1="24911" y1="52930" x2="32349" y2="52198"/>
                        <a14:backgroundMark x1="22668" y1="50366" x2="33412" y2="53297"/>
                        <a14:backgroundMark x1="24439" y1="52747" x2="35065" y2="53663"/>
                        <a14:backgroundMark x1="25384" y1="54396" x2="34357" y2="54579"/>
                        <a14:backgroundMark x1="23259" y1="52930" x2="34238" y2="52930"/>
                        <a14:backgroundMark x1="34238" y1="52930" x2="35065" y2="52381"/>
                        <a14:backgroundMark x1="27509" y1="50733" x2="33648" y2="51648"/>
                        <a14:backgroundMark x1="24557" y1="58242" x2="29988" y2="58608"/>
                        <a14:backgroundMark x1="29812" y1="60355" x2="30933" y2="60440"/>
                        <a14:backgroundMark x1="26092" y1="60073" x2="29772" y2="60352"/>
                        <a14:backgroundMark x1="29812" y1="60355" x2="31877" y2="60256"/>
                        <a14:backgroundMark x1="24203" y1="60623" x2="29774" y2="60357"/>
                        <a14:backgroundMark x1="31405" y1="60073" x2="24203" y2="60806"/>
                        <a14:backgroundMark x1="25738" y1="60073" x2="28920" y2="61140"/>
                        <a14:backgroundMark x1="25974" y1="61722" x2="28696" y2="61338"/>
                        <a14:backgroundMark x1="10035" y1="75092" x2="16765" y2="77289"/>
                        <a14:backgroundMark x1="8619" y1="76557" x2="13813" y2="77473"/>
                        <a14:backgroundMark x1="10035" y1="73260" x2="12161" y2="80037"/>
                        <a14:backgroundMark x1="11570" y1="76923" x2="14522" y2="74908"/>
                        <a14:backgroundMark x1="14404" y1="73260" x2="12751" y2="75824"/>
                        <a14:backgroundMark x1="11452" y1="74908" x2="15112" y2="76007"/>
                        <a14:backgroundMark x1="36128" y1="77289" x2="47226" y2="77473"/>
                        <a14:backgroundMark x1="60685" y1="65385" x2="74852" y2="65934"/>
                        <a14:backgroundMark x1="60803" y1="62637" x2="74498" y2="63370"/>
                        <a14:backgroundMark x1="60331" y1="63553" x2="62456" y2="65934"/>
                        <a14:backgroundMark x1="61157" y1="63736" x2="61629" y2="65201"/>
                        <a14:backgroundMark x1="62220" y1="63736" x2="75915" y2="65201"/>
                        <a14:backgroundMark x1="73672" y1="63736" x2="65998" y2="62454"/>
                        <a14:backgroundMark x1="35655" y1="76557" x2="43684" y2="75824"/>
                        <a14:backgroundMark x1="43684" y1="75824" x2="49823" y2="76740"/>
                        <a14:backgroundMark x1="49115" y1="75824" x2="36600" y2="76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5140" y="2025229"/>
            <a:ext cx="6099936" cy="3932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206CF7-04EC-4CB4-B822-934300A2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Intelligence “Hype”: Historical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CFD11-BA9F-426B-B559-B63E05E7E2E7}"/>
              </a:ext>
            </a:extLst>
          </p:cNvPr>
          <p:cNvSpPr txBox="1"/>
          <p:nvPr/>
        </p:nvSpPr>
        <p:spPr>
          <a:xfrm>
            <a:off x="2749217" y="1676650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Popularity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5BC81-6440-44D9-8E9C-5D194BE248C7}"/>
              </a:ext>
            </a:extLst>
          </p:cNvPr>
          <p:cNvSpPr txBox="1"/>
          <p:nvPr/>
        </p:nvSpPr>
        <p:spPr>
          <a:xfrm>
            <a:off x="3334000" y="4866860"/>
            <a:ext cx="115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Birth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17822-62F0-4917-B745-538CF4C89347}"/>
              </a:ext>
            </a:extLst>
          </p:cNvPr>
          <p:cNvSpPr txBox="1"/>
          <p:nvPr/>
        </p:nvSpPr>
        <p:spPr>
          <a:xfrm>
            <a:off x="4484017" y="3945852"/>
            <a:ext cx="100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Inflated Hype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DBDE2-BD53-487E-BC9F-7A9ADCEA8587}"/>
              </a:ext>
            </a:extLst>
          </p:cNvPr>
          <p:cNvSpPr txBox="1"/>
          <p:nvPr/>
        </p:nvSpPr>
        <p:spPr>
          <a:xfrm>
            <a:off x="5413208" y="3289950"/>
            <a:ext cx="173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Hopes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4F71D-E8B1-4B67-9036-3FED39175358}"/>
              </a:ext>
            </a:extLst>
          </p:cNvPr>
          <p:cNvSpPr txBox="1"/>
          <p:nvPr/>
        </p:nvSpPr>
        <p:spPr>
          <a:xfrm>
            <a:off x="7368840" y="2408994"/>
            <a:ext cx="1157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Explosive Growth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3550E1-8EBA-4C09-99AE-E8DB61825182}"/>
              </a:ext>
            </a:extLst>
          </p:cNvPr>
          <p:cNvSpPr txBox="1"/>
          <p:nvPr/>
        </p:nvSpPr>
        <p:spPr>
          <a:xfrm>
            <a:off x="5072310" y="4863145"/>
            <a:ext cx="115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AI winter 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986096-FBD5-44D1-BB0C-C5B0313C016B}"/>
              </a:ext>
            </a:extLst>
          </p:cNvPr>
          <p:cNvSpPr txBox="1"/>
          <p:nvPr/>
        </p:nvSpPr>
        <p:spPr>
          <a:xfrm>
            <a:off x="6605838" y="4378518"/>
            <a:ext cx="131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AI winter II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FCB1B-98E7-499B-89DA-37410E419C54}"/>
              </a:ext>
            </a:extLst>
          </p:cNvPr>
          <p:cNvSpPr txBox="1"/>
          <p:nvPr/>
        </p:nvSpPr>
        <p:spPr>
          <a:xfrm>
            <a:off x="2933454" y="5964564"/>
            <a:ext cx="115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1950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9C0F85-6B89-450D-83B0-5FEAF77C0514}"/>
              </a:ext>
            </a:extLst>
          </p:cNvPr>
          <p:cNvSpPr txBox="1"/>
          <p:nvPr/>
        </p:nvSpPr>
        <p:spPr>
          <a:xfrm>
            <a:off x="3420982" y="5954539"/>
            <a:ext cx="115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1965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6A9432-DA24-4ADE-A390-301D411F572E}"/>
              </a:ext>
            </a:extLst>
          </p:cNvPr>
          <p:cNvSpPr txBox="1"/>
          <p:nvPr/>
        </p:nvSpPr>
        <p:spPr>
          <a:xfrm>
            <a:off x="4571255" y="5954639"/>
            <a:ext cx="115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1974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DFC638-A448-4F9A-9508-11094B8473F4}"/>
              </a:ext>
            </a:extLst>
          </p:cNvPr>
          <p:cNvSpPr txBox="1"/>
          <p:nvPr/>
        </p:nvSpPr>
        <p:spPr>
          <a:xfrm>
            <a:off x="5053010" y="5953765"/>
            <a:ext cx="115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1980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0FEC2-9570-4A75-A65B-5693F4B4597D}"/>
              </a:ext>
            </a:extLst>
          </p:cNvPr>
          <p:cNvSpPr txBox="1"/>
          <p:nvPr/>
        </p:nvSpPr>
        <p:spPr>
          <a:xfrm>
            <a:off x="5666870" y="5956622"/>
            <a:ext cx="115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1987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A19934-FE78-486C-B1C6-53FDBB1E300B}"/>
              </a:ext>
            </a:extLst>
          </p:cNvPr>
          <p:cNvSpPr txBox="1"/>
          <p:nvPr/>
        </p:nvSpPr>
        <p:spPr>
          <a:xfrm>
            <a:off x="6155656" y="5951183"/>
            <a:ext cx="115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1993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126655-9031-48CF-8CCF-79DB88324CF0}"/>
              </a:ext>
            </a:extLst>
          </p:cNvPr>
          <p:cNvSpPr txBox="1"/>
          <p:nvPr/>
        </p:nvSpPr>
        <p:spPr>
          <a:xfrm>
            <a:off x="8027069" y="5911335"/>
            <a:ext cx="115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77743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548A5-2FB3-4C3A-91B4-F014CC18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care about uncertainty?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227F-4928-415D-9959-607F2F277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0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We need uncertainty metrics to assess the network’s confidence in its predictions.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13682-7FE0-4403-8712-72200BC13F21}"/>
                  </a:ext>
                </a:extLst>
              </p:cNvPr>
              <p:cNvSpPr txBox="1"/>
              <p:nvPr/>
            </p:nvSpPr>
            <p:spPr>
              <a:xfrm>
                <a:off x="2697937" y="5425851"/>
                <a:ext cx="60567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Remember: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(cat) +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(dog) = 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13682-7FE0-4403-8712-72200BC13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937" y="5425851"/>
                <a:ext cx="6056768" cy="584775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3F18AC-0A7A-4FD9-A841-C7ABA78B7950}"/>
              </a:ext>
            </a:extLst>
          </p:cNvPr>
          <p:cNvSpPr txBox="1"/>
          <p:nvPr/>
        </p:nvSpPr>
        <p:spPr>
          <a:xfrm>
            <a:off x="8891261" y="2832474"/>
            <a:ext cx="2000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 (cat) = 0.2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253FB-9CC5-4884-9805-D9BAE7847804}"/>
              </a:ext>
            </a:extLst>
          </p:cNvPr>
          <p:cNvSpPr txBox="1"/>
          <p:nvPr/>
        </p:nvSpPr>
        <p:spPr>
          <a:xfrm>
            <a:off x="8882209" y="4117549"/>
            <a:ext cx="2000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 (dog) = 0.8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EB445-B841-4E8B-8492-D4F87C219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20415"/>
            <a:ext cx="8025564" cy="24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12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A807-73BF-4E37-B4B3-F74ECE75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Bayesian Deep Learning for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BAA45-1F28-4EB7-88E4-3B0A3D180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Network tries to learn output,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, directly from raw data,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dirty="0"/>
                  <a:t>Find mapping,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parameterized by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 algn="ctr">
                  <a:buNone/>
                </a:pPr>
                <a:r>
                  <a:rPr lang="en-US" dirty="0"/>
                  <a:t>min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Bayesian neural networks aim to learn a posterior over weights,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BAA45-1F28-4EB7-88E4-3B0A3D180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008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6ECE-C538-4D33-900B-29899FFB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Bayesian Deep Learning for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E182B19-8CDC-47D2-A0C2-9128580F1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Network tries to learn output,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, directly from raw data,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dirty="0"/>
                  <a:t>Find mapping,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parameterized by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 algn="ctr">
                  <a:buNone/>
                </a:pPr>
                <a:r>
                  <a:rPr lang="en-US" dirty="0"/>
                  <a:t>min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Bayesian neural networks aim to learn a posterior over weights,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E182B19-8CDC-47D2-A0C2-9128580F1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B19C44A-C186-4F1B-BC5D-8869267DC25E}"/>
              </a:ext>
            </a:extLst>
          </p:cNvPr>
          <p:cNvSpPr txBox="1"/>
          <p:nvPr/>
        </p:nvSpPr>
        <p:spPr>
          <a:xfrm>
            <a:off x="2064191" y="4363770"/>
            <a:ext cx="1919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Intractable</a:t>
            </a:r>
          </a:p>
        </p:txBody>
      </p:sp>
    </p:spTree>
    <p:extLst>
      <p:ext uri="{BB962C8B-B14F-4D97-AF65-F5344CB8AC3E}">
        <p14:creationId xmlns:p14="http://schemas.microsoft.com/office/powerpoint/2010/main" val="2082324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1DA55C-FB5F-40A9-AEDF-9878952B5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09"/>
          <a:stretch/>
        </p:blipFill>
        <p:spPr>
          <a:xfrm>
            <a:off x="616347" y="3734960"/>
            <a:ext cx="7380643" cy="2284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2D642-6368-4461-82F5-E286A778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Dropout for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5BB6C-BEFA-4211-8307-44B2278385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8959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dirty="0"/>
                  <a:t>Evaluate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stochastic forward passes through the </a:t>
                </a:r>
                <a:r>
                  <a:rPr lang="en-US" sz="2400" dirty="0">
                    <a:solidFill>
                      <a:schemeClr val="tx1"/>
                    </a:solidFill>
                  </a:rPr>
                  <a:t>network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Dropouts as a form of stochastic sampling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0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5BB6C-BEFA-4211-8307-44B227838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89591"/>
              </a:xfrm>
              <a:blipFill>
                <a:blip r:embed="rId3"/>
                <a:stretch>
                  <a:fillRect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F0EA35-5420-4CB0-9A0C-6FAB68A0B5E0}"/>
              </a:ext>
            </a:extLst>
          </p:cNvPr>
          <p:cNvSpPr txBox="1"/>
          <p:nvPr/>
        </p:nvSpPr>
        <p:spPr>
          <a:xfrm>
            <a:off x="528115" y="3095880"/>
            <a:ext cx="223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Unregularized 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66B6A-CE48-48C8-9AA3-231ADEB098D5}"/>
              </a:ext>
            </a:extLst>
          </p:cNvPr>
          <p:cNvSpPr txBox="1"/>
          <p:nvPr/>
        </p:nvSpPr>
        <p:spPr>
          <a:xfrm>
            <a:off x="2972550" y="3084157"/>
            <a:ext cx="223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Bernoulli Dropout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F0489-7DA1-4783-B0C8-7C25BEC44803}"/>
              </a:ext>
            </a:extLst>
          </p:cNvPr>
          <p:cNvSpPr txBox="1"/>
          <p:nvPr/>
        </p:nvSpPr>
        <p:spPr>
          <a:xfrm>
            <a:off x="5104643" y="3084157"/>
            <a:ext cx="223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Stochastic Sampled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DF892-6AC4-4B5A-A323-DB9487940C37}"/>
                  </a:ext>
                </a:extLst>
              </p:cNvPr>
              <p:cNvSpPr txBox="1"/>
              <p:nvPr/>
            </p:nvSpPr>
            <p:spPr>
              <a:xfrm>
                <a:off x="476059" y="3365629"/>
                <a:ext cx="2236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DF892-6AC4-4B5A-A323-DB9487940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9" y="3365629"/>
                <a:ext cx="22362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1C2E89-3242-4044-944C-C9E8BDD92BEA}"/>
                  </a:ext>
                </a:extLst>
              </p:cNvPr>
              <p:cNvSpPr txBox="1"/>
              <p:nvPr/>
            </p:nvSpPr>
            <p:spPr>
              <a:xfrm>
                <a:off x="2800533" y="3356576"/>
                <a:ext cx="2236206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1C2E89-3242-4044-944C-C9E8BDD92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33" y="3356576"/>
                <a:ext cx="2236206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6C8508-58CD-4A6D-A3BF-EDB154A62936}"/>
              </a:ext>
            </a:extLst>
          </p:cNvPr>
          <p:cNvSpPr txBox="1"/>
          <p:nvPr/>
        </p:nvSpPr>
        <p:spPr>
          <a:xfrm>
            <a:off x="1211653" y="5438532"/>
            <a:ext cx="2236206" cy="38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1 &gt;1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DC671E-C11B-486D-820B-962598FE592F}"/>
                  </a:ext>
                </a:extLst>
              </p:cNvPr>
              <p:cNvSpPr txBox="1"/>
              <p:nvPr/>
            </p:nvSpPr>
            <p:spPr>
              <a:xfrm>
                <a:off x="8172094" y="3615373"/>
                <a:ext cx="2438745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solidFill>
                            <a:schemeClr val="tx1"/>
                          </a:solidFill>
                        </a:rPr>
                        <m:t>𝔼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DC671E-C11B-486D-820B-962598FE5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094" y="3615373"/>
                <a:ext cx="2438745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AE072F-273B-45B9-9569-F9ED104835EA}"/>
                  </a:ext>
                </a:extLst>
              </p:cNvPr>
              <p:cNvSpPr txBox="1"/>
              <p:nvPr/>
            </p:nvSpPr>
            <p:spPr>
              <a:xfrm>
                <a:off x="8172094" y="4610571"/>
                <a:ext cx="4041031" cy="391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/>
                          <m:t>𝔼</m:t>
                        </m:r>
                      </m:e>
                    </m:nary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AE072F-273B-45B9-9569-F9ED1048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094" y="4610571"/>
                <a:ext cx="4041031" cy="391133"/>
              </a:xfrm>
              <a:prstGeom prst="rect">
                <a:avLst/>
              </a:prstGeom>
              <a:blipFill>
                <a:blip r:embed="rId7"/>
                <a:stretch>
                  <a:fillRect l="-2115" t="-162500" b="-24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F1DC1C-C8BA-40CE-BAEF-17543F3BE347}"/>
                  </a:ext>
                </a:extLst>
              </p:cNvPr>
              <p:cNvSpPr txBox="1"/>
              <p:nvPr/>
            </p:nvSpPr>
            <p:spPr>
              <a:xfrm>
                <a:off x="5931179" y="3461587"/>
                <a:ext cx="329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F1DC1C-C8BA-40CE-BAEF-17543F3BE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179" y="3461587"/>
                <a:ext cx="329641" cy="276999"/>
              </a:xfrm>
              <a:prstGeom prst="rect">
                <a:avLst/>
              </a:prstGeom>
              <a:blipFill>
                <a:blip r:embed="rId8"/>
                <a:stretch>
                  <a:fillRect l="-18519" r="-37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619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37B6-2CB1-476F-B485-A6DC3A1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Uncertainty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1CAB7-A1D0-47F2-BBF0-78E5EEB55EE4}"/>
              </a:ext>
            </a:extLst>
          </p:cNvPr>
          <p:cNvSpPr txBox="1"/>
          <p:nvPr/>
        </p:nvSpPr>
        <p:spPr>
          <a:xfrm>
            <a:off x="1475714" y="4364020"/>
            <a:ext cx="18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41B85-9930-4FEB-85F7-382F6BAC6D96}"/>
              </a:ext>
            </a:extLst>
          </p:cNvPr>
          <p:cNvSpPr txBox="1"/>
          <p:nvPr/>
        </p:nvSpPr>
        <p:spPr>
          <a:xfrm>
            <a:off x="8809020" y="4364020"/>
            <a:ext cx="19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BF8C6-A3A1-4133-A895-202F3D14F054}"/>
              </a:ext>
            </a:extLst>
          </p:cNvPr>
          <p:cNvSpPr txBox="1"/>
          <p:nvPr/>
        </p:nvSpPr>
        <p:spPr>
          <a:xfrm>
            <a:off x="5192161" y="4364020"/>
            <a:ext cx="18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C461C-4691-4C68-A5EC-E67D5ED5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9" y="1966353"/>
            <a:ext cx="10836442" cy="23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6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8498-B9DC-4023-8E8D-1F0494871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Uncertainty Estimation via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A9C33-0345-4233-827F-43469B47D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11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Model </a:t>
            </a:r>
            <a:r>
              <a:rPr lang="en-US" sz="2000" dirty="0" err="1"/>
              <a:t>ensembling</a:t>
            </a:r>
            <a:r>
              <a:rPr lang="en-US" sz="2000" dirty="0"/>
              <a:t> for estimating uncertainty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B65DA-6176-4AFC-9EA6-E2EB7F846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74" y="2461678"/>
            <a:ext cx="10026316" cy="4249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675974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C7341B-ECD4-438A-8778-9121BB17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2" r="55797"/>
          <a:stretch/>
        </p:blipFill>
        <p:spPr>
          <a:xfrm>
            <a:off x="838200" y="3633536"/>
            <a:ext cx="4648200" cy="2660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D91814-834D-4645-B053-D350E82D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Evidential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4CE5F-3503-4AA2-B44D-C6C00F97D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44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Directly learn the underlying uncertainties using </a:t>
            </a:r>
            <a:r>
              <a:rPr lang="en-US" sz="2000" b="1" dirty="0"/>
              <a:t>evidential distributions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C0CFB-A2D3-49E2-9BD5-E5F8834BC3E4}"/>
              </a:ext>
            </a:extLst>
          </p:cNvPr>
          <p:cNvSpPr txBox="1"/>
          <p:nvPr/>
        </p:nvSpPr>
        <p:spPr>
          <a:xfrm>
            <a:off x="1520985" y="3087230"/>
            <a:ext cx="338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Competing loss training: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96AD8-5D7D-44EF-AF69-C666264C9014}"/>
              </a:ext>
            </a:extLst>
          </p:cNvPr>
          <p:cNvSpPr txBox="1"/>
          <p:nvPr/>
        </p:nvSpPr>
        <p:spPr>
          <a:xfrm>
            <a:off x="6500388" y="2764064"/>
            <a:ext cx="189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Deterministic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249C6-5DF3-43DF-B380-801B2D238248}"/>
              </a:ext>
            </a:extLst>
          </p:cNvPr>
          <p:cNvSpPr txBox="1"/>
          <p:nvPr/>
        </p:nvSpPr>
        <p:spPr>
          <a:xfrm>
            <a:off x="9054216" y="2764063"/>
            <a:ext cx="189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Evidential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88C44-D69A-4564-A35A-183C4B87D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26" t="18220" r="1" b="491"/>
          <a:stretch/>
        </p:blipFill>
        <p:spPr>
          <a:xfrm>
            <a:off x="6007768" y="3410394"/>
            <a:ext cx="5402179" cy="28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7268A-543D-4CD1-88C4-1DD0F763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Evidential Deep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1EC145-551E-4A8A-B90C-D8045D057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44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Directly learn the underlying uncertainties using </a:t>
            </a:r>
            <a:r>
              <a:rPr lang="en-US" sz="2000" b="1" dirty="0"/>
              <a:t>evidential distributions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52BA2-5E2F-428B-92AD-29D76B235E13}"/>
              </a:ext>
            </a:extLst>
          </p:cNvPr>
          <p:cNvSpPr txBox="1"/>
          <p:nvPr/>
        </p:nvSpPr>
        <p:spPr>
          <a:xfrm>
            <a:off x="660902" y="2525052"/>
            <a:ext cx="443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Competing loss training: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37AA7-C028-4A1F-AE8C-FDE4621863DC}"/>
              </a:ext>
            </a:extLst>
          </p:cNvPr>
          <p:cNvSpPr txBox="1"/>
          <p:nvPr/>
        </p:nvSpPr>
        <p:spPr>
          <a:xfrm>
            <a:off x="6917602" y="2525052"/>
            <a:ext cx="443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Robustness to adversarial perturbation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28474-38F4-4899-9C2F-DD25460C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24" y="3429000"/>
            <a:ext cx="4821954" cy="3118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612537-64B1-4252-BAA0-CFD6F44A3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574" y="3277715"/>
            <a:ext cx="5331119" cy="32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63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90FC-96C5-4582-92A5-EBBF6590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Multi-Task Learning Using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DE605-1286-4CC5-A661-2B483B16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000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406584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6D84-1BC4-460D-9C64-4C29D55D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Multi-Task Learning Using Uncertainty</a:t>
            </a:r>
          </a:p>
        </p:txBody>
      </p:sp>
      <p:pic>
        <p:nvPicPr>
          <p:cNvPr id="4" name="bandicam 2020-12-14 13-06-48-6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307" y="1412420"/>
            <a:ext cx="9865178" cy="49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2250-F440-4188-9BA6-0B72C565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2461118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27CF-EBA2-4589-91F0-60AB0957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706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Frontiers III: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44FA1-3FE8-4664-B463-E43171EC1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87562"/>
            <a:ext cx="10515600" cy="67694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78792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5FA1-CF93-4766-BA0A-486A246A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Motivation: Automated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FA4E8-57A1-4177-956E-37993235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Standard deep neural networks are optimized for </a:t>
            </a:r>
            <a:r>
              <a:rPr lang="en-US" sz="2400" b="1" dirty="0"/>
              <a:t>a single task</a:t>
            </a:r>
            <a:endParaRPr lang="en-US" sz="2400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dirty="0"/>
              <a:t>Often require </a:t>
            </a:r>
            <a:r>
              <a:rPr lang="en-US" sz="2400" b="1" dirty="0"/>
              <a:t>expert knowledge</a:t>
            </a:r>
            <a:r>
              <a:rPr lang="en-US" sz="2400" dirty="0"/>
              <a:t> to build an architecture for a given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87B61-C6D3-4119-A8AD-CDFFF1C97DF7}"/>
              </a:ext>
            </a:extLst>
          </p:cNvPr>
          <p:cNvSpPr txBox="1"/>
          <p:nvPr/>
        </p:nvSpPr>
        <p:spPr>
          <a:xfrm>
            <a:off x="2149527" y="4164594"/>
            <a:ext cx="315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of models increases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4E38C-1417-4F03-A458-74339F6AD626}"/>
              </a:ext>
            </a:extLst>
          </p:cNvPr>
          <p:cNvSpPr txBox="1"/>
          <p:nvPr/>
        </p:nvSpPr>
        <p:spPr>
          <a:xfrm>
            <a:off x="6406841" y="4164594"/>
            <a:ext cx="388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Greater need for specialized engineers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04844-C183-4915-84F6-51E56C373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67"/>
          <a:stretch/>
        </p:blipFill>
        <p:spPr>
          <a:xfrm>
            <a:off x="2344278" y="2319526"/>
            <a:ext cx="7842459" cy="17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60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E746-F7D7-46C4-A294-F1E008B6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Motivation: Automated Machine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657E11-17F1-4084-968D-376711319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Standard deep neural networks are optimized for </a:t>
            </a:r>
            <a:r>
              <a:rPr lang="en-US" sz="2400" b="1" dirty="0"/>
              <a:t>a single task</a:t>
            </a:r>
            <a:endParaRPr lang="en-US" sz="2400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dirty="0"/>
              <a:t>Often require </a:t>
            </a:r>
            <a:r>
              <a:rPr lang="en-US" sz="2400" b="1" dirty="0"/>
              <a:t>expert knowledge</a:t>
            </a:r>
            <a:r>
              <a:rPr lang="en-US" sz="2400" dirty="0"/>
              <a:t> to build an architecture for a given task</a:t>
            </a:r>
          </a:p>
          <a:p>
            <a:pPr marL="0" indent="0" algn="ctr">
              <a:buNone/>
            </a:pPr>
            <a:r>
              <a:rPr lang="en-US" sz="2400" dirty="0"/>
              <a:t>Build a learning algorithm that </a:t>
            </a:r>
            <a:r>
              <a:rPr lang="en-US" sz="2400" b="1" dirty="0"/>
              <a:t>learns which model</a:t>
            </a:r>
            <a:r>
              <a:rPr lang="en-US" sz="2400" dirty="0"/>
              <a:t> to use to solve a given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9DDC5-65BA-4249-9996-2C90F64845B8}"/>
              </a:ext>
            </a:extLst>
          </p:cNvPr>
          <p:cNvSpPr txBox="1"/>
          <p:nvPr/>
        </p:nvSpPr>
        <p:spPr>
          <a:xfrm>
            <a:off x="2149527" y="4164594"/>
            <a:ext cx="315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of models increases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77B55-9060-4389-A08F-1C906A4E9DE2}"/>
              </a:ext>
            </a:extLst>
          </p:cNvPr>
          <p:cNvSpPr txBox="1"/>
          <p:nvPr/>
        </p:nvSpPr>
        <p:spPr>
          <a:xfrm>
            <a:off x="6406841" y="4164594"/>
            <a:ext cx="388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Greater need for specialized engineers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961A4D-9C14-481E-ABA4-68B26C072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67"/>
          <a:stretch/>
        </p:blipFill>
        <p:spPr>
          <a:xfrm>
            <a:off x="2344278" y="2319526"/>
            <a:ext cx="7842459" cy="17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16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414F-98DC-4BF7-B6C0-4CFB8153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Motivation: Automated Machine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CD27D3-EF30-4105-A764-86D2197E3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82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Standard deep neural networks are optimized for </a:t>
            </a:r>
            <a:r>
              <a:rPr lang="en-US" sz="2400" b="1" dirty="0"/>
              <a:t>a single task</a:t>
            </a:r>
            <a:endParaRPr lang="en-US" sz="2400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dirty="0"/>
              <a:t>Often require </a:t>
            </a:r>
            <a:r>
              <a:rPr lang="en-US" sz="2400" b="1" dirty="0"/>
              <a:t>expert knowledge</a:t>
            </a:r>
            <a:r>
              <a:rPr lang="en-US" sz="2400" dirty="0"/>
              <a:t> to build an architecture for a given task</a:t>
            </a:r>
          </a:p>
          <a:p>
            <a:pPr marL="0" indent="0" algn="ctr">
              <a:buNone/>
            </a:pPr>
            <a:r>
              <a:rPr lang="en-US" sz="2400" dirty="0"/>
              <a:t>Build a learning algorithm that </a:t>
            </a:r>
            <a:r>
              <a:rPr lang="en-US" sz="2400" b="1" dirty="0"/>
              <a:t>learns which model</a:t>
            </a:r>
            <a:r>
              <a:rPr lang="en-US" sz="2400" dirty="0"/>
              <a:t> to use to solve a given problem</a:t>
            </a:r>
          </a:p>
          <a:p>
            <a:pPr marL="0" indent="0" algn="ctr">
              <a:buNone/>
            </a:pPr>
            <a:r>
              <a:rPr lang="en-US" sz="3600" dirty="0" err="1"/>
              <a:t>AutoML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00B4D-3251-4F61-AE9D-B6429E4F8C22}"/>
              </a:ext>
            </a:extLst>
          </p:cNvPr>
          <p:cNvSpPr txBox="1"/>
          <p:nvPr/>
        </p:nvSpPr>
        <p:spPr>
          <a:xfrm>
            <a:off x="2149527" y="4164594"/>
            <a:ext cx="315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of models increases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0BD39-72DB-4DD1-BBC2-A6B49F49BB8C}"/>
              </a:ext>
            </a:extLst>
          </p:cNvPr>
          <p:cNvSpPr txBox="1"/>
          <p:nvPr/>
        </p:nvSpPr>
        <p:spPr>
          <a:xfrm>
            <a:off x="6406841" y="4164594"/>
            <a:ext cx="388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Greater need for specialized engineers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78148-93C6-4FEE-BB4E-E5D00A871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67"/>
          <a:stretch/>
        </p:blipFill>
        <p:spPr>
          <a:xfrm>
            <a:off x="2344278" y="2319526"/>
            <a:ext cx="7842459" cy="17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3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7D306B-51C6-4E35-A2D2-5F8D02983F22}"/>
              </a:ext>
            </a:extLst>
          </p:cNvPr>
          <p:cNvSpPr/>
          <p:nvPr/>
        </p:nvSpPr>
        <p:spPr>
          <a:xfrm>
            <a:off x="2517334" y="2638094"/>
            <a:ext cx="7197035" cy="2640076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E03C8-FB7B-44F4-B231-2E5B2C72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Automated Machine Learning (</a:t>
            </a:r>
            <a:r>
              <a:rPr lang="en-US" dirty="0" err="1"/>
              <a:t>AutoML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D696E-9F31-4485-88C0-8F013BDEC58D}"/>
              </a:ext>
            </a:extLst>
          </p:cNvPr>
          <p:cNvSpPr txBox="1"/>
          <p:nvPr/>
        </p:nvSpPr>
        <p:spPr>
          <a:xfrm>
            <a:off x="4792301" y="1991763"/>
            <a:ext cx="260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architecture A with probability 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C5FBD2-5C66-44B8-9BBF-66E78FF6D4D5}"/>
              </a:ext>
            </a:extLst>
          </p:cNvPr>
          <p:cNvSpPr/>
          <p:nvPr/>
        </p:nvSpPr>
        <p:spPr>
          <a:xfrm>
            <a:off x="1184588" y="3225737"/>
            <a:ext cx="2683598" cy="1325563"/>
          </a:xfrm>
          <a:prstGeom prst="roundRect">
            <a:avLst/>
          </a:prstGeom>
          <a:solidFill>
            <a:srgbClr val="FFC0CB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controller (RNN)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EAB2BC-9E88-4636-9DF8-105BAD944DDF}"/>
              </a:ext>
            </a:extLst>
          </p:cNvPr>
          <p:cNvSpPr/>
          <p:nvPr/>
        </p:nvSpPr>
        <p:spPr>
          <a:xfrm>
            <a:off x="8323814" y="3225736"/>
            <a:ext cx="2683598" cy="1325563"/>
          </a:xfrm>
          <a:prstGeom prst="roundRect">
            <a:avLst/>
          </a:prstGeom>
          <a:solidFill>
            <a:srgbClr val="ADD8E6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Trains a child network with architecture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 to get accuracy 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FC563-8168-45F1-A6D0-6DFBE758FB21}"/>
              </a:ext>
            </a:extLst>
          </p:cNvPr>
          <p:cNvSpPr txBox="1"/>
          <p:nvPr/>
        </p:nvSpPr>
        <p:spPr>
          <a:xfrm>
            <a:off x="4792301" y="5377759"/>
            <a:ext cx="260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gradient of p and scale it by R to update the controller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FF92D-D52D-47F6-A4B5-FB78C3BF4572}"/>
              </a:ext>
            </a:extLst>
          </p:cNvPr>
          <p:cNvCxnSpPr>
            <a:cxnSpLocks/>
          </p:cNvCxnSpPr>
          <p:nvPr/>
        </p:nvCxnSpPr>
        <p:spPr>
          <a:xfrm flipV="1">
            <a:off x="2508281" y="4533193"/>
            <a:ext cx="0" cy="1112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04E029-F894-4EED-BD83-48376D1F40AA}"/>
              </a:ext>
            </a:extLst>
          </p:cNvPr>
          <p:cNvCxnSpPr>
            <a:cxnSpLocks/>
          </p:cNvCxnSpPr>
          <p:nvPr/>
        </p:nvCxnSpPr>
        <p:spPr>
          <a:xfrm>
            <a:off x="9705316" y="3114392"/>
            <a:ext cx="0" cy="1203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69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0577-C270-4776-A7E6-1F8F37BD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AutoML</a:t>
            </a:r>
            <a:r>
              <a:rPr lang="en-US" dirty="0"/>
              <a:t>: Model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98855-7E41-4FD5-9489-DB010661A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At each step, the model samples a brand new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5FE1E-E233-4AC6-9971-58A056CC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2" y="2470731"/>
            <a:ext cx="11085095" cy="4089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307276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084F-BD16-411A-823B-76256CE8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AutoML</a:t>
            </a:r>
            <a:r>
              <a:rPr lang="en-US" dirty="0"/>
              <a:t>: The Child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A5216-114C-418F-90CC-4D58DA863830}"/>
              </a:ext>
            </a:extLst>
          </p:cNvPr>
          <p:cNvSpPr txBox="1"/>
          <p:nvPr/>
        </p:nvSpPr>
        <p:spPr>
          <a:xfrm>
            <a:off x="1619061" y="4173648"/>
            <a:ext cx="895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final accuracy on this dataset.</a:t>
            </a:r>
          </a:p>
          <a:p>
            <a:pPr algn="ctr"/>
            <a:r>
              <a:rPr lang="en-US" dirty="0"/>
              <a:t>Update RNN controller based on the accuracy of the child network after training.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F3114-795B-4C9F-BF39-AB0F04B4978A}"/>
              </a:ext>
            </a:extLst>
          </p:cNvPr>
          <p:cNvSpPr txBox="1"/>
          <p:nvPr/>
        </p:nvSpPr>
        <p:spPr>
          <a:xfrm>
            <a:off x="733331" y="2266831"/>
            <a:ext cx="277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Training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0B3B0A-18AA-4E0D-AD5B-481F2A2F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969" y="2142742"/>
            <a:ext cx="1059679" cy="789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66774-0BBA-4544-8F1A-DA3B025F2A2F}"/>
              </a:ext>
            </a:extLst>
          </p:cNvPr>
          <p:cNvSpPr txBox="1"/>
          <p:nvPr/>
        </p:nvSpPr>
        <p:spPr>
          <a:xfrm>
            <a:off x="8688309" y="2306621"/>
            <a:ext cx="277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83DD5-134A-4387-AACB-178416538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352" y="2135730"/>
            <a:ext cx="1059679" cy="7894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88E7BC-178B-4EE4-B4D3-A46A8BAF514B}"/>
              </a:ext>
            </a:extLst>
          </p:cNvPr>
          <p:cNvSpPr/>
          <p:nvPr/>
        </p:nvSpPr>
        <p:spPr>
          <a:xfrm>
            <a:off x="4461849" y="1781488"/>
            <a:ext cx="3268301" cy="1511929"/>
          </a:xfrm>
          <a:prstGeom prst="roundRect">
            <a:avLst/>
          </a:prstGeom>
          <a:solidFill>
            <a:srgbClr val="ADD8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Sampled network from RNN</a:t>
            </a:r>
          </a:p>
        </p:txBody>
      </p:sp>
    </p:spTree>
    <p:extLst>
      <p:ext uri="{BB962C8B-B14F-4D97-AF65-F5344CB8AC3E}">
        <p14:creationId xmlns:p14="http://schemas.microsoft.com/office/powerpoint/2010/main" val="6444083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332F-CE63-4C80-8287-CFB83752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AutoML</a:t>
            </a:r>
            <a:r>
              <a:rPr lang="en-US" dirty="0"/>
              <a:t> on the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9D12E-7B3A-4538-B28E-39950AA0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403"/>
            <a:ext cx="12192000" cy="34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48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34C732-7D8D-4E92-A769-4A28404ED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" t="2517" r="2829" b="2634"/>
          <a:stretch/>
        </p:blipFill>
        <p:spPr>
          <a:xfrm>
            <a:off x="0" y="0"/>
            <a:ext cx="12192000" cy="68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9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7D30B6-7C85-47E0-8EC9-16D41DE3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162175"/>
            <a:ext cx="11849100" cy="2533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451EC-0EE2-4E87-949E-DD6028A7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Rethinking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D510-6F28-4224-B325-FAA94CAE4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66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“Understanding Deep Neural Networks Requires Rethinking Generalization”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9E4F3-52FE-4FCE-B1C9-EB89D97158AD}"/>
              </a:ext>
            </a:extLst>
          </p:cNvPr>
          <p:cNvSpPr txBox="1"/>
          <p:nvPr/>
        </p:nvSpPr>
        <p:spPr>
          <a:xfrm>
            <a:off x="1002631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13A61-7490-4C31-A9E0-AF6DF89B8AC2}"/>
              </a:ext>
            </a:extLst>
          </p:cNvPr>
          <p:cNvSpPr txBox="1"/>
          <p:nvPr/>
        </p:nvSpPr>
        <p:spPr>
          <a:xfrm>
            <a:off x="6962273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A4425-3C43-4BC4-BEB0-F52AA2423249}"/>
              </a:ext>
            </a:extLst>
          </p:cNvPr>
          <p:cNvSpPr txBox="1"/>
          <p:nvPr/>
        </p:nvSpPr>
        <p:spPr>
          <a:xfrm>
            <a:off x="3982452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40530-F42D-4800-A943-3426FB91CC12}"/>
              </a:ext>
            </a:extLst>
          </p:cNvPr>
          <p:cNvSpPr txBox="1"/>
          <p:nvPr/>
        </p:nvSpPr>
        <p:spPr>
          <a:xfrm>
            <a:off x="9942094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215547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03E8B3-FCD3-41A4-8AF0-51DDF190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6" y="4724400"/>
            <a:ext cx="10873848" cy="1681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4B784-BCA9-4A1E-A21E-8EBC9429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162175"/>
            <a:ext cx="11849100" cy="2533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41526-9723-4DE6-9D12-F5AFC27E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Rethinking Generalization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F8716-C4C6-498F-B80A-3FE49D29630E}"/>
              </a:ext>
            </a:extLst>
          </p:cNvPr>
          <p:cNvSpPr txBox="1"/>
          <p:nvPr/>
        </p:nvSpPr>
        <p:spPr>
          <a:xfrm>
            <a:off x="1002631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7F348-1A3C-436F-B920-4D043AEC85DF}"/>
              </a:ext>
            </a:extLst>
          </p:cNvPr>
          <p:cNvSpPr txBox="1"/>
          <p:nvPr/>
        </p:nvSpPr>
        <p:spPr>
          <a:xfrm>
            <a:off x="6962273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7626E-9D14-4941-B221-7054237EAFC0}"/>
              </a:ext>
            </a:extLst>
          </p:cNvPr>
          <p:cNvSpPr txBox="1"/>
          <p:nvPr/>
        </p:nvSpPr>
        <p:spPr>
          <a:xfrm>
            <a:off x="3982452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3BFAB-73EE-45C9-B6DA-3FC43930D829}"/>
              </a:ext>
            </a:extLst>
          </p:cNvPr>
          <p:cNvSpPr txBox="1"/>
          <p:nvPr/>
        </p:nvSpPr>
        <p:spPr>
          <a:xfrm>
            <a:off x="9942094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250149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D670EB-E279-4C35-B77F-0AA07CD9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6" y="4724400"/>
            <a:ext cx="10873848" cy="1681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385AE-C975-4817-A62B-C3976C25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Rethinking Generalization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8F65F4-8A31-4B6E-AF65-B1509E73A183}"/>
              </a:ext>
            </a:extLst>
          </p:cNvPr>
          <p:cNvSpPr txBox="1"/>
          <p:nvPr/>
        </p:nvSpPr>
        <p:spPr>
          <a:xfrm>
            <a:off x="1002631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7B1339-EF57-4087-B1CC-EE0189B4AD73}"/>
              </a:ext>
            </a:extLst>
          </p:cNvPr>
          <p:cNvSpPr txBox="1"/>
          <p:nvPr/>
        </p:nvSpPr>
        <p:spPr>
          <a:xfrm>
            <a:off x="6962273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EB58E7-E90A-420F-B55F-57FDF3955AB1}"/>
              </a:ext>
            </a:extLst>
          </p:cNvPr>
          <p:cNvSpPr txBox="1"/>
          <p:nvPr/>
        </p:nvSpPr>
        <p:spPr>
          <a:xfrm>
            <a:off x="3982452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442CE0-CC86-492E-8DC9-9607CECB9D98}"/>
              </a:ext>
            </a:extLst>
          </p:cNvPr>
          <p:cNvSpPr txBox="1"/>
          <p:nvPr/>
        </p:nvSpPr>
        <p:spPr>
          <a:xfrm>
            <a:off x="9942094" y="4539734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ED7046-3713-43E1-B4E6-930ACCF00D3C}"/>
              </a:ext>
            </a:extLst>
          </p:cNvPr>
          <p:cNvSpPr txBox="1"/>
          <p:nvPr/>
        </p:nvSpPr>
        <p:spPr>
          <a:xfrm>
            <a:off x="1002631" y="6337383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636D88-BB46-4807-AB5F-CD21740A52C5}"/>
              </a:ext>
            </a:extLst>
          </p:cNvPr>
          <p:cNvSpPr txBox="1"/>
          <p:nvPr/>
        </p:nvSpPr>
        <p:spPr>
          <a:xfrm>
            <a:off x="3982452" y="6337383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D45D76-BC72-43FA-A89B-87C20DD28B90}"/>
              </a:ext>
            </a:extLst>
          </p:cNvPr>
          <p:cNvSpPr txBox="1"/>
          <p:nvPr/>
        </p:nvSpPr>
        <p:spPr>
          <a:xfrm>
            <a:off x="6962273" y="6337383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AD96D7-E3D8-4364-801F-B5CFDE57B6A4}"/>
              </a:ext>
            </a:extLst>
          </p:cNvPr>
          <p:cNvSpPr txBox="1"/>
          <p:nvPr/>
        </p:nvSpPr>
        <p:spPr>
          <a:xfrm>
            <a:off x="9942094" y="6337383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053D00-51A1-435D-B817-B86C81AF8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162175"/>
            <a:ext cx="118491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1488</Words>
  <Application>Microsoft Office PowerPoint</Application>
  <PresentationFormat>와이드스크린</PresentationFormat>
  <Paragraphs>353</Paragraphs>
  <Slides>68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맑은 고딕</vt:lpstr>
      <vt:lpstr>Arial</vt:lpstr>
      <vt:lpstr>Calibri</vt:lpstr>
      <vt:lpstr>Calibri Light</vt:lpstr>
      <vt:lpstr>Cambria Math</vt:lpstr>
      <vt:lpstr>Office Theme</vt:lpstr>
      <vt:lpstr>PowerPoint 프레젠테이션</vt:lpstr>
      <vt:lpstr>So far in 6.S191</vt:lpstr>
      <vt:lpstr>Power of Neural Nets</vt:lpstr>
      <vt:lpstr>Power of Neural Nets</vt:lpstr>
      <vt:lpstr>Artificial Intelligence “Hype”: Historical Perspective</vt:lpstr>
      <vt:lpstr>Limitations</vt:lpstr>
      <vt:lpstr>Rethinking Generalization</vt:lpstr>
      <vt:lpstr>Rethinking Generalization</vt:lpstr>
      <vt:lpstr>Rethinking Generalization</vt:lpstr>
      <vt:lpstr>Rethinking Generalization</vt:lpstr>
      <vt:lpstr>Capacity of Deep Neural Networks</vt:lpstr>
      <vt:lpstr>Capacity of Deep Neural Networks</vt:lpstr>
      <vt:lpstr>Capacity of Deep Neural Networks</vt:lpstr>
      <vt:lpstr>Neural Networks as Function Approximators</vt:lpstr>
      <vt:lpstr>Neural Networks as Function Approximators</vt:lpstr>
      <vt:lpstr>Neural Networks as Function Approximators</vt:lpstr>
      <vt:lpstr>Neural Networks as Function Approximators</vt:lpstr>
      <vt:lpstr>Neural Networks as Function Approximators</vt:lpstr>
      <vt:lpstr>Neural Networks as Function Approximators</vt:lpstr>
      <vt:lpstr>Adversarial Attacks on Neural Networks</vt:lpstr>
      <vt:lpstr>Adversarial Attacks on Neural Networks</vt:lpstr>
      <vt:lpstr>Adversarial Attacks on Neural Networks</vt:lpstr>
      <vt:lpstr>Adversarial Attacks on Neural Networks</vt:lpstr>
      <vt:lpstr>Adversarial Attacks on Neural Networks</vt:lpstr>
      <vt:lpstr>Adversarial Attacks on Neural Networks</vt:lpstr>
      <vt:lpstr>Adversarial Attacks on Neural Networks</vt:lpstr>
      <vt:lpstr>Adversarial Attacks on Neural Networks</vt:lpstr>
      <vt:lpstr>Synthesizing Robust Adversarial Examples</vt:lpstr>
      <vt:lpstr>Synthesizing Robust Adversarial Examples</vt:lpstr>
      <vt:lpstr>Neural Network Limitations…</vt:lpstr>
      <vt:lpstr>Neural Network Limitations…</vt:lpstr>
      <vt:lpstr>New Frontiers I:</vt:lpstr>
      <vt:lpstr>CNNs: Using Spatial Structure</vt:lpstr>
      <vt:lpstr>Graphs as a Structure for Representing Data</vt:lpstr>
      <vt:lpstr>Graph Convolutional Networks</vt:lpstr>
      <vt:lpstr>Graph Convolutional Networks</vt:lpstr>
      <vt:lpstr>Graph Convolutional Networks</vt:lpstr>
      <vt:lpstr>Graph Convolutional Networks</vt:lpstr>
      <vt:lpstr>Graph Convolutional Networks</vt:lpstr>
      <vt:lpstr>Graph Convolutional Networks</vt:lpstr>
      <vt:lpstr>Graph Convolutional Networks</vt:lpstr>
      <vt:lpstr>Graph Convolutional Networks</vt:lpstr>
      <vt:lpstr>Graph Convolutional Networks</vt:lpstr>
      <vt:lpstr>Graph Convolutional Networks</vt:lpstr>
      <vt:lpstr>Graph Convolutional Networks</vt:lpstr>
      <vt:lpstr>Learning From 3D Data</vt:lpstr>
      <vt:lpstr>Extending Graph CNNs to Pointclouds</vt:lpstr>
      <vt:lpstr>New Frontiers II:</vt:lpstr>
      <vt:lpstr>Why care about uncertainty?</vt:lpstr>
      <vt:lpstr>Why care about uncertainty?</vt:lpstr>
      <vt:lpstr>Bayesian Deep Learning for Uncertainty</vt:lpstr>
      <vt:lpstr>Bayesian Deep Learning for Uncertainty</vt:lpstr>
      <vt:lpstr>Dropout for Uncertainty</vt:lpstr>
      <vt:lpstr>Model Uncertainty Application</vt:lpstr>
      <vt:lpstr>Uncertainty Estimation via Ensembling</vt:lpstr>
      <vt:lpstr>Evidential Deep Learning</vt:lpstr>
      <vt:lpstr>Evidential Deep Learning</vt:lpstr>
      <vt:lpstr>Multi-Task Learning Using Uncertainty</vt:lpstr>
      <vt:lpstr>Multi-Task Learning Using Uncertainty</vt:lpstr>
      <vt:lpstr>New Frontiers III:</vt:lpstr>
      <vt:lpstr>Motivation: Automated Machine Learning</vt:lpstr>
      <vt:lpstr>Motivation: Automated Machine Learning</vt:lpstr>
      <vt:lpstr>Motivation: Automated Machine Learning</vt:lpstr>
      <vt:lpstr>Automated Machine Learning (AutoML)</vt:lpstr>
      <vt:lpstr>AutoML: Model Controller</vt:lpstr>
      <vt:lpstr>AutoML: The Child Network</vt:lpstr>
      <vt:lpstr>AutoML on the Cloud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quantumlevelantimatter@gmail.com</dc:creator>
  <cp:lastModifiedBy>ruise</cp:lastModifiedBy>
  <cp:revision>50</cp:revision>
  <dcterms:created xsi:type="dcterms:W3CDTF">2020-11-17T07:20:42Z</dcterms:created>
  <dcterms:modified xsi:type="dcterms:W3CDTF">2021-01-12T02:44:24Z</dcterms:modified>
</cp:coreProperties>
</file>